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Semi-Bold" charset="1" panose="00000700000000000000"/>
      <p:regular r:id="rId12"/>
    </p:embeddedFont>
    <p:embeddedFont>
      <p:font typeface="Montserrat Semi-Bold Bold" charset="1" panose="00000800000000000000"/>
      <p:regular r:id="rId13"/>
    </p:embeddedFont>
    <p:embeddedFont>
      <p:font typeface="Montserrat Semi-Bold Italics" charset="1" panose="00000700000000000000"/>
      <p:regular r:id="rId14"/>
    </p:embeddedFont>
    <p:embeddedFont>
      <p:font typeface="Montserrat Semi-Bold Bold Italics" charset="1" panose="00000800000000000000"/>
      <p:regular r:id="rId15"/>
    </p:embeddedFont>
    <p:embeddedFont>
      <p:font typeface="Montserrat" charset="1" panose="00000500000000000000"/>
      <p:regular r:id="rId16"/>
    </p:embeddedFont>
    <p:embeddedFont>
      <p:font typeface="Montserrat Bold" charset="1" panose="00000600000000000000"/>
      <p:regular r:id="rId17"/>
    </p:embeddedFont>
    <p:embeddedFont>
      <p:font typeface="Montserrat Italics" charset="1" panose="00000500000000000000"/>
      <p:regular r:id="rId18"/>
    </p:embeddedFont>
    <p:embeddedFont>
      <p:font typeface="Montserrat Bold Italics" charset="1" panose="00000600000000000000"/>
      <p:regular r:id="rId19"/>
    </p:embeddedFont>
    <p:embeddedFont>
      <p:font typeface="Poppins" charset="1" panose="00000500000000000000"/>
      <p:regular r:id="rId20"/>
    </p:embeddedFont>
    <p:embeddedFont>
      <p:font typeface="Poppins Bold" charset="1" panose="00000800000000000000"/>
      <p:regular r:id="rId21"/>
    </p:embeddedFont>
    <p:embeddedFont>
      <p:font typeface="Poppins Italics" charset="1" panose="00000500000000000000"/>
      <p:regular r:id="rId22"/>
    </p:embeddedFont>
    <p:embeddedFont>
      <p:font typeface="Poppins Bold Italics" charset="1" panose="000008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30" Target="slides/slide3.xml" Type="http://schemas.openxmlformats.org/officeDocument/2006/relationships/slide"/><Relationship Id="rId31" Target="slides/slide4.xml" Type="http://schemas.openxmlformats.org/officeDocument/2006/relationships/slide"/><Relationship Id="rId32" Target="slides/slide5.xml" Type="http://schemas.openxmlformats.org/officeDocument/2006/relationships/slide"/><Relationship Id="rId33" Target="slides/slide6.xml" Type="http://schemas.openxmlformats.org/officeDocument/2006/relationships/slide"/><Relationship Id="rId34" Target="slides/slide7.xml" Type="http://schemas.openxmlformats.org/officeDocument/2006/relationships/slide"/><Relationship Id="rId35" Target="slides/slide8.xml" Type="http://schemas.openxmlformats.org/officeDocument/2006/relationships/slide"/><Relationship Id="rId36" Target="slides/slide9.xml" Type="http://schemas.openxmlformats.org/officeDocument/2006/relationships/slide"/><Relationship Id="rId37" Target="slides/slide10.xml" Type="http://schemas.openxmlformats.org/officeDocument/2006/relationships/slide"/><Relationship Id="rId38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2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0000" t="0" r="2000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411815" y="6192718"/>
            <a:ext cx="13078709" cy="0"/>
          </a:xfrm>
          <a:prstGeom prst="line">
            <a:avLst/>
          </a:prstGeom>
          <a:ln cap="flat" w="666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648205" y="8110071"/>
            <a:ext cx="1222190" cy="163230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11815" y="4395128"/>
            <a:ext cx="16002177" cy="134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952"/>
              </a:lnSpc>
            </a:pPr>
            <a:r>
              <a:rPr lang="en-US" sz="7823">
                <a:solidFill>
                  <a:srgbClr val="190C59"/>
                </a:solidFill>
                <a:latin typeface="Montserrat Semi-Bold Bold"/>
              </a:rPr>
              <a:t>OAR AGRI TECH PVT LTD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97999" y="6640393"/>
            <a:ext cx="12892525" cy="69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190C59"/>
                </a:solidFill>
                <a:latin typeface="Canva Sans Bold"/>
              </a:rPr>
              <a:t>Creating beautiful &amp; healthy </a:t>
            </a:r>
            <a:r>
              <a:rPr lang="en-US" sz="4100">
                <a:solidFill>
                  <a:srgbClr val="84C20E"/>
                </a:solidFill>
                <a:latin typeface="Canva Sans Bold"/>
              </a:rPr>
              <a:t>Green </a:t>
            </a:r>
            <a:r>
              <a:rPr lang="en-US" sz="4100">
                <a:solidFill>
                  <a:srgbClr val="190C59"/>
                </a:solidFill>
                <a:latin typeface="Canva Sans Bold"/>
              </a:rPr>
              <a:t>Environments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909322" y="1938312"/>
            <a:ext cx="2692009" cy="2691998"/>
            <a:chOff x="0" y="0"/>
            <a:chExt cx="6350025" cy="63500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0" r="0" t="-19375" b="-19375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090717" y="1938312"/>
            <a:ext cx="2692009" cy="2691998"/>
            <a:chOff x="0" y="0"/>
            <a:chExt cx="6350025" cy="635000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19432" r="-19432" t="0" b="-38865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772166" y="1938312"/>
            <a:ext cx="2692009" cy="2691998"/>
            <a:chOff x="0" y="0"/>
            <a:chExt cx="6350025" cy="635000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0" r="0" t="-21925" b="-21925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909322" y="6073773"/>
            <a:ext cx="2692009" cy="2691998"/>
            <a:chOff x="0" y="0"/>
            <a:chExt cx="6350025" cy="63500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5"/>
              <a:stretch>
                <a:fillRect l="0" r="0" t="-19372" b="-1937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524369" y="1938112"/>
            <a:ext cx="1077356" cy="544940"/>
            <a:chOff x="0" y="0"/>
            <a:chExt cx="1360284" cy="688049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360284" cy="688049"/>
            </a:xfrm>
            <a:custGeom>
              <a:avLst/>
              <a:gdLst/>
              <a:ahLst/>
              <a:cxnLst/>
              <a:rect r="r" b="b" t="t" l="l"/>
              <a:pathLst>
                <a:path h="688049" w="1360284">
                  <a:moveTo>
                    <a:pt x="0" y="0"/>
                  </a:moveTo>
                  <a:lnTo>
                    <a:pt x="1360284" y="0"/>
                  </a:lnTo>
                  <a:lnTo>
                    <a:pt x="1360284" y="688049"/>
                  </a:lnTo>
                  <a:lnTo>
                    <a:pt x="0" y="688049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814783" y="1993455"/>
            <a:ext cx="967942" cy="489597"/>
            <a:chOff x="0" y="0"/>
            <a:chExt cx="1360284" cy="688049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360284" cy="688049"/>
            </a:xfrm>
            <a:custGeom>
              <a:avLst/>
              <a:gdLst/>
              <a:ahLst/>
              <a:cxnLst/>
              <a:rect r="r" b="b" t="t" l="l"/>
              <a:pathLst>
                <a:path h="688049" w="1360284">
                  <a:moveTo>
                    <a:pt x="0" y="0"/>
                  </a:moveTo>
                  <a:lnTo>
                    <a:pt x="1360284" y="0"/>
                  </a:lnTo>
                  <a:lnTo>
                    <a:pt x="1360284" y="688049"/>
                  </a:lnTo>
                  <a:lnTo>
                    <a:pt x="0" y="688049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4434047" y="1938312"/>
            <a:ext cx="1076961" cy="544741"/>
            <a:chOff x="0" y="0"/>
            <a:chExt cx="1360284" cy="688049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360284" cy="688049"/>
            </a:xfrm>
            <a:custGeom>
              <a:avLst/>
              <a:gdLst/>
              <a:ahLst/>
              <a:cxnLst/>
              <a:rect r="r" b="b" t="t" l="l"/>
              <a:pathLst>
                <a:path h="688049" w="1360284">
                  <a:moveTo>
                    <a:pt x="0" y="0"/>
                  </a:moveTo>
                  <a:lnTo>
                    <a:pt x="1360284" y="0"/>
                  </a:lnTo>
                  <a:lnTo>
                    <a:pt x="1360284" y="688049"/>
                  </a:lnTo>
                  <a:lnTo>
                    <a:pt x="0" y="688049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524764" y="6073773"/>
            <a:ext cx="1076961" cy="544741"/>
            <a:chOff x="0" y="0"/>
            <a:chExt cx="1360284" cy="688049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360284" cy="688049"/>
            </a:xfrm>
            <a:custGeom>
              <a:avLst/>
              <a:gdLst/>
              <a:ahLst/>
              <a:cxnLst/>
              <a:rect r="r" b="b" t="t" l="l"/>
              <a:pathLst>
                <a:path h="688049" w="1360284">
                  <a:moveTo>
                    <a:pt x="0" y="0"/>
                  </a:moveTo>
                  <a:lnTo>
                    <a:pt x="1360284" y="0"/>
                  </a:lnTo>
                  <a:lnTo>
                    <a:pt x="1360284" y="688049"/>
                  </a:lnTo>
                  <a:lnTo>
                    <a:pt x="0" y="688049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7190989" y="4887485"/>
            <a:ext cx="2263133" cy="1211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8"/>
              </a:lnSpc>
            </a:pPr>
            <a:r>
              <a:rPr lang="en-US" sz="2298">
                <a:solidFill>
                  <a:srgbClr val="170B50"/>
                </a:solidFill>
                <a:latin typeface="Montserrat Classic"/>
              </a:rPr>
              <a:t>Sandeep Paul - Co-Founder CTO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648205" y="7652645"/>
            <a:ext cx="1222190" cy="1632307"/>
          </a:xfrm>
          <a:prstGeom prst="rect">
            <a:avLst/>
          </a:prstGeom>
        </p:spPr>
      </p:pic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7090717" y="6073773"/>
            <a:ext cx="2692009" cy="2691998"/>
            <a:chOff x="0" y="0"/>
            <a:chExt cx="6350025" cy="6350000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7"/>
              <a:stretch>
                <a:fillRect l="0" r="0" t="-19372" b="-19372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8899704" y="6188231"/>
            <a:ext cx="983295" cy="28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FFFFFF"/>
                </a:solidFill>
                <a:latin typeface="Montserrat Semi-Bold Bold"/>
              </a:rPr>
              <a:t>ADVICE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7950826" y="6073773"/>
            <a:ext cx="1897756" cy="726341"/>
            <a:chOff x="0" y="0"/>
            <a:chExt cx="1704312" cy="652303"/>
          </a:xfrm>
        </p:grpSpPr>
        <p:sp>
          <p:nvSpPr>
            <p:cNvPr name="Freeform 26" id="26"/>
            <p:cNvSpPr/>
            <p:nvPr/>
          </p:nvSpPr>
          <p:spPr>
            <a:xfrm>
              <a:off x="0" y="0"/>
              <a:ext cx="1704312" cy="652303"/>
            </a:xfrm>
            <a:custGeom>
              <a:avLst/>
              <a:gdLst/>
              <a:ahLst/>
              <a:cxnLst/>
              <a:rect r="r" b="b" t="t" l="l"/>
              <a:pathLst>
                <a:path h="652303" w="1704312">
                  <a:moveTo>
                    <a:pt x="0" y="0"/>
                  </a:moveTo>
                  <a:lnTo>
                    <a:pt x="1704312" y="0"/>
                  </a:lnTo>
                  <a:lnTo>
                    <a:pt x="1704312" y="652303"/>
                  </a:lnTo>
                  <a:lnTo>
                    <a:pt x="0" y="652303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339992" y="590177"/>
            <a:ext cx="9596764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70B50"/>
                </a:solidFill>
                <a:latin typeface="Montserrat Semi-Bold Bold"/>
              </a:rPr>
              <a:t>Core Team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564551" y="2031954"/>
            <a:ext cx="1037174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FFFFFF"/>
                </a:solidFill>
                <a:latin typeface="Montserrat Semi-Bold"/>
              </a:rPr>
              <a:t>FOUNDER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44000" y="2087150"/>
            <a:ext cx="620244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FFFFF"/>
                </a:solidFill>
                <a:latin typeface="Montserrat Semi-Bold Bold"/>
              </a:rPr>
              <a:t>CTO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776561" y="2077625"/>
            <a:ext cx="584940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 Semi-Bold Bold"/>
              </a:rPr>
              <a:t>HR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524369" y="6163629"/>
            <a:ext cx="983295" cy="28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FFFFFF"/>
                </a:solidFill>
                <a:latin typeface="Montserrat Semi-Bold Bold"/>
              </a:rPr>
              <a:t>ADVICE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909322" y="4888578"/>
            <a:ext cx="3230095" cy="804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8"/>
              </a:lnSpc>
            </a:pPr>
            <a:r>
              <a:rPr lang="en-US" sz="2298">
                <a:solidFill>
                  <a:srgbClr val="170B50"/>
                </a:solidFill>
                <a:latin typeface="Montserrat Classic"/>
              </a:rPr>
              <a:t>Georgin Joseph - Founder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816072" y="4888578"/>
            <a:ext cx="3149382" cy="804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8"/>
              </a:lnSpc>
            </a:pPr>
            <a:r>
              <a:rPr lang="en-US" sz="2298">
                <a:solidFill>
                  <a:srgbClr val="170B50"/>
                </a:solidFill>
                <a:latin typeface="Montserrat Classic"/>
              </a:rPr>
              <a:t>Diana George - Co-Founder - HR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996875" y="8807290"/>
            <a:ext cx="2516901" cy="804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8"/>
              </a:lnSpc>
            </a:pPr>
            <a:r>
              <a:rPr lang="en-US" sz="2298">
                <a:solidFill>
                  <a:srgbClr val="170B50"/>
                </a:solidFill>
                <a:latin typeface="Montserrat Classic"/>
              </a:rPr>
              <a:t>Prof. Baiju- Advisor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985242" y="6292966"/>
            <a:ext cx="1897756" cy="28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0"/>
              </a:lnSpc>
            </a:pPr>
            <a:r>
              <a:rPr lang="en-US" sz="1707">
                <a:solidFill>
                  <a:srgbClr val="FFFFFF"/>
                </a:solidFill>
                <a:latin typeface="Montserrat Semi-Bold Bold"/>
              </a:rPr>
              <a:t>HORTICULTURE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7178271" y="8896434"/>
            <a:ext cx="3275800" cy="804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8"/>
              </a:lnSpc>
            </a:pPr>
            <a:r>
              <a:rPr lang="en-US" sz="2298">
                <a:solidFill>
                  <a:srgbClr val="170B50"/>
                </a:solidFill>
                <a:latin typeface="Montserrat Classic"/>
              </a:rPr>
              <a:t>Krishnakumar - Retd Agri Culture officer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0B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02976" y="6457763"/>
            <a:ext cx="639678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Montserrat"/>
              </a:rPr>
              <a:t>www.oarplant.com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02976" y="7886452"/>
            <a:ext cx="2229090" cy="38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1"/>
              </a:lnSpc>
            </a:pPr>
            <a:r>
              <a:rPr lang="en-US" sz="2229">
                <a:solidFill>
                  <a:srgbClr val="FFFFFF"/>
                </a:solidFill>
                <a:latin typeface="Montserrat"/>
              </a:rPr>
              <a:t>Telephone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02976" y="8407422"/>
            <a:ext cx="2462020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Montserrat Bold"/>
              </a:rPr>
              <a:t>9972 302 302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72426" y="7886452"/>
            <a:ext cx="2116297" cy="384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1"/>
              </a:lnSpc>
            </a:pPr>
            <a:r>
              <a:rPr lang="en-US" sz="2229">
                <a:solidFill>
                  <a:srgbClr val="FFFFFF"/>
                </a:solidFill>
                <a:latin typeface="Montserrat"/>
              </a:rPr>
              <a:t>LinkedIn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72426" y="8416947"/>
            <a:ext cx="3886874" cy="288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1768">
                <a:solidFill>
                  <a:srgbClr val="FFFFFF"/>
                </a:solidFill>
                <a:latin typeface="Montserrat"/>
              </a:rPr>
              <a:t>oar-agri-tech-private-limited/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1235" y="1905618"/>
            <a:ext cx="13059340" cy="2415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345"/>
              </a:lnSpc>
            </a:pPr>
            <a:r>
              <a:rPr lang="en-US" sz="14532">
                <a:solidFill>
                  <a:srgbClr val="FFFFFF"/>
                </a:solidFill>
                <a:latin typeface="Montserrat Semi-Bold Bold"/>
              </a:rPr>
              <a:t>Thank You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71235" y="4554215"/>
            <a:ext cx="8063181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</a:rPr>
              <a:t>The way we think is to provide better environment to every employees and improve their mindfulness. This will create a positive emitions and better relatioshipns at work and family.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1235" y="8135615"/>
            <a:ext cx="8831740" cy="5605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02"/>
              </a:lnSpc>
              <a:spcBef>
                <a:spcPct val="0"/>
              </a:spcBef>
            </a:pPr>
            <a:r>
              <a:rPr lang="en-US" sz="3287">
                <a:solidFill>
                  <a:srgbClr val="FFFFFF"/>
                </a:solidFill>
                <a:latin typeface="Montserrat Classic Bold"/>
              </a:rPr>
              <a:t>Let Us stay Together for a better Future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93310" y="7746475"/>
            <a:ext cx="1131979" cy="1511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0B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93310" y="7965194"/>
            <a:ext cx="1131979" cy="151182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790330" y="540511"/>
            <a:ext cx="9568716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Montserrat Semi-Bold Bold"/>
              </a:rPr>
              <a:t>Problems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270297"/>
            <a:ext cx="16796590" cy="676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87449" indent="-593725" lvl="1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FFFFFF"/>
                </a:solidFill>
                <a:latin typeface="Montserrat"/>
              </a:rPr>
              <a:t>Studies shows, 59% IT employees are facing stress or dis-satisfied element at workplace.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FFFFFF"/>
                </a:solidFill>
                <a:latin typeface="Montserrat"/>
              </a:rPr>
              <a:t> </a:t>
            </a:r>
          </a:p>
          <a:p>
            <a:pPr marL="1187449" indent="-593725" lvl="1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FFFFFF"/>
                </a:solidFill>
                <a:latin typeface="Montserrat"/>
              </a:rPr>
              <a:t>Global Temperature is high and it is growing alarmingly fast. </a:t>
            </a:r>
          </a:p>
          <a:p>
            <a:pPr>
              <a:lnSpc>
                <a:spcPts val="7699"/>
              </a:lnSpc>
            </a:pPr>
          </a:p>
          <a:p>
            <a:pPr>
              <a:lnSpc>
                <a:spcPts val="76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48205" y="7685490"/>
            <a:ext cx="1222190" cy="1632307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556246" y="472510"/>
            <a:ext cx="7585653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90C59"/>
                </a:solidFill>
                <a:latin typeface="Montserrat Semi-Bold"/>
              </a:rPr>
              <a:t>Problems Contd..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148468"/>
            <a:ext cx="16230600" cy="4822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187449" indent="-593725" lvl="1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170B50"/>
                </a:solidFill>
                <a:latin typeface="Montserrat Bold"/>
              </a:rPr>
              <a:t>WHO states 4.2 million people died as premature death due to air pollution</a:t>
            </a:r>
          </a:p>
          <a:p>
            <a:pPr>
              <a:lnSpc>
                <a:spcPts val="7699"/>
              </a:lnSpc>
            </a:pPr>
          </a:p>
          <a:p>
            <a:pPr marL="1187449" indent="-593725" lvl="1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170B50"/>
                </a:solidFill>
                <a:latin typeface="Montserrat Bold"/>
              </a:rPr>
              <a:t>Only 1 out of 12 indoor plants survive more than a year, afterall it is a living being.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12546"/>
            <a:ext cx="1222190" cy="16323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39399" r="0" b="22749"/>
          <a:stretch>
            <a:fillRect/>
          </a:stretch>
        </p:blipFill>
        <p:spPr>
          <a:xfrm flipH="false" flipV="false" rot="0">
            <a:off x="5711570" y="7487097"/>
            <a:ext cx="12576430" cy="221353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265611" y="2667070"/>
            <a:ext cx="15683042" cy="482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93139" indent="-496570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70B50"/>
                </a:solidFill>
                <a:latin typeface="Montserrat Bold"/>
              </a:rPr>
              <a:t>We create beautiful  and healthy </a:t>
            </a:r>
            <a:r>
              <a:rPr lang="en-US" sz="4599">
                <a:solidFill>
                  <a:srgbClr val="84C20E"/>
                </a:solidFill>
                <a:latin typeface="Montserrat Bold"/>
              </a:rPr>
              <a:t>green</a:t>
            </a:r>
            <a:r>
              <a:rPr lang="en-US" sz="4599">
                <a:solidFill>
                  <a:srgbClr val="0DBF1F"/>
                </a:solidFill>
                <a:latin typeface="Montserrat Bold"/>
              </a:rPr>
              <a:t> </a:t>
            </a:r>
            <a:r>
              <a:rPr lang="en-US" sz="4599">
                <a:solidFill>
                  <a:srgbClr val="170B50"/>
                </a:solidFill>
                <a:latin typeface="Montserrat Bold"/>
              </a:rPr>
              <a:t>environment with a 50% lesser cost.</a:t>
            </a:r>
          </a:p>
          <a:p>
            <a:pPr marL="993139" indent="-496570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70B50"/>
                </a:solidFill>
                <a:latin typeface="Montserrat Bold"/>
              </a:rPr>
              <a:t>Plants improve air quality and reduces 60% harmful chemicals in the air.</a:t>
            </a:r>
          </a:p>
          <a:p>
            <a:pPr marL="993139" indent="-496570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70B50"/>
                </a:solidFill>
                <a:latin typeface="Montserrat Bold"/>
              </a:rPr>
              <a:t>90% plants will survive for a longer period. </a:t>
            </a:r>
          </a:p>
          <a:p>
            <a:pPr marL="993139" indent="-496570" lvl="1">
              <a:lnSpc>
                <a:spcPts val="6439"/>
              </a:lnSpc>
              <a:buFont typeface="Arial"/>
              <a:buChar char="•"/>
            </a:pPr>
            <a:r>
              <a:rPr lang="en-US" sz="4599">
                <a:solidFill>
                  <a:srgbClr val="170B50"/>
                </a:solidFill>
                <a:latin typeface="Montserrat Bold"/>
              </a:rPr>
              <a:t>Own A Rented plant give plants for Rent.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22283" y="904875"/>
            <a:ext cx="7585653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90C59"/>
                </a:solidFill>
                <a:latin typeface="Montserrat Semi-Bold"/>
              </a:rPr>
              <a:t>Solution..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70B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93310" y="7965194"/>
            <a:ext cx="1131979" cy="151182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790330" y="540511"/>
            <a:ext cx="9568716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Montserrat Semi-Bold Bold"/>
              </a:rPr>
              <a:t>Business Model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828800"/>
            <a:ext cx="16796590" cy="7774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Montserrat"/>
              </a:rPr>
              <a:t>Our platform cater two business model- B2B and B2C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Montserrat"/>
              </a:rPr>
              <a:t>B2B, We connect business house,  business organizations and other institutions. We have monthly subscrption model for using our service</a:t>
            </a:r>
          </a:p>
          <a:p>
            <a:pPr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Montserrat"/>
              </a:rPr>
              <a:t> </a:t>
            </a:r>
          </a:p>
          <a:p>
            <a:pPr marL="949961" indent="-474980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FFFFFF"/>
                </a:solidFill>
                <a:latin typeface="Montserrat"/>
              </a:rPr>
              <a:t>B2C, We connect white collar staffs, (mainly focussing to the IT employees who works in our client base)purchase and AMC contract for maintenance.</a:t>
            </a:r>
          </a:p>
          <a:p>
            <a:pPr>
              <a:lnSpc>
                <a:spcPts val="6160"/>
              </a:lnSpc>
            </a:pPr>
          </a:p>
          <a:p>
            <a:pPr>
              <a:lnSpc>
                <a:spcPts val="61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50061" y="633531"/>
            <a:ext cx="6437939" cy="0"/>
          </a:xfrm>
          <a:prstGeom prst="line">
            <a:avLst/>
          </a:prstGeom>
          <a:ln cap="flat" w="28575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371235" y="1804671"/>
            <a:ext cx="9408877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70B50"/>
                </a:solidFill>
                <a:latin typeface="Montserrat Semi-Bold Bold"/>
              </a:rPr>
              <a:t>Market Size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1802325" y="1543840"/>
            <a:ext cx="3410565" cy="384656"/>
            <a:chOff x="0" y="0"/>
            <a:chExt cx="1406421" cy="15862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06421" cy="158621"/>
            </a:xfrm>
            <a:custGeom>
              <a:avLst/>
              <a:gdLst/>
              <a:ahLst/>
              <a:cxnLst/>
              <a:rect r="r" b="b" t="t" l="l"/>
              <a:pathLst>
                <a:path h="158621" w="1406421">
                  <a:moveTo>
                    <a:pt x="0" y="0"/>
                  </a:moveTo>
                  <a:lnTo>
                    <a:pt x="1406421" y="0"/>
                  </a:lnTo>
                  <a:lnTo>
                    <a:pt x="1406421" y="158621"/>
                  </a:lnTo>
                  <a:lnTo>
                    <a:pt x="0" y="158621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1802325" y="2058666"/>
            <a:ext cx="3778113" cy="5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9"/>
              </a:lnSpc>
            </a:pPr>
            <a:r>
              <a:rPr lang="en-US" sz="3185">
                <a:solidFill>
                  <a:srgbClr val="000000"/>
                </a:solidFill>
                <a:latin typeface="Montserrat Semi-Bold Bold"/>
              </a:rPr>
              <a:t>$ 24.7 Billion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850061" y="1555751"/>
            <a:ext cx="316226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ontserrat Semi-Bold"/>
              </a:rPr>
              <a:t>TAM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802325" y="4328668"/>
            <a:ext cx="3410565" cy="384656"/>
            <a:chOff x="0" y="0"/>
            <a:chExt cx="1406421" cy="15862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406421" cy="158621"/>
            </a:xfrm>
            <a:custGeom>
              <a:avLst/>
              <a:gdLst/>
              <a:ahLst/>
              <a:cxnLst/>
              <a:rect r="r" b="b" t="t" l="l"/>
              <a:pathLst>
                <a:path h="158621" w="1406421">
                  <a:moveTo>
                    <a:pt x="0" y="0"/>
                  </a:moveTo>
                  <a:lnTo>
                    <a:pt x="1406421" y="0"/>
                  </a:lnTo>
                  <a:lnTo>
                    <a:pt x="1406421" y="158621"/>
                  </a:lnTo>
                  <a:lnTo>
                    <a:pt x="0" y="158621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1802325" y="5559657"/>
            <a:ext cx="4934930" cy="789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17"/>
              </a:lnSpc>
            </a:pPr>
            <a:r>
              <a:rPr lang="en-US" sz="2297">
                <a:solidFill>
                  <a:srgbClr val="000000"/>
                </a:solidFill>
                <a:latin typeface="Montserrat Bold"/>
              </a:rPr>
              <a:t>India and middle east countries together make a $8B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02325" y="4843494"/>
            <a:ext cx="3778113" cy="5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9"/>
              </a:lnSpc>
            </a:pPr>
            <a:r>
              <a:rPr lang="en-US" sz="3185">
                <a:solidFill>
                  <a:srgbClr val="000000"/>
                </a:solidFill>
                <a:latin typeface="Montserrat Semi-Bold Bold"/>
              </a:rPr>
              <a:t>$ 8 Billion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99229" y="4385377"/>
            <a:ext cx="316980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ontserrat Semi-Bold"/>
              </a:rPr>
              <a:t>SAM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802325" y="7113497"/>
            <a:ext cx="3410565" cy="384656"/>
            <a:chOff x="0" y="0"/>
            <a:chExt cx="1406421" cy="158621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406421" cy="158621"/>
            </a:xfrm>
            <a:custGeom>
              <a:avLst/>
              <a:gdLst/>
              <a:ahLst/>
              <a:cxnLst/>
              <a:rect r="r" b="b" t="t" l="l"/>
              <a:pathLst>
                <a:path h="158621" w="1406421">
                  <a:moveTo>
                    <a:pt x="0" y="0"/>
                  </a:moveTo>
                  <a:lnTo>
                    <a:pt x="1406421" y="0"/>
                  </a:lnTo>
                  <a:lnTo>
                    <a:pt x="1406421" y="158621"/>
                  </a:lnTo>
                  <a:lnTo>
                    <a:pt x="0" y="158621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1802325" y="7628322"/>
            <a:ext cx="3778113" cy="5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9"/>
              </a:lnSpc>
            </a:pPr>
            <a:r>
              <a:rPr lang="en-US" sz="3185">
                <a:solidFill>
                  <a:srgbClr val="000000"/>
                </a:solidFill>
                <a:latin typeface="Montserrat Semi-Bold Bold"/>
              </a:rPr>
              <a:t>$ 100 Million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42527" y="7075397"/>
            <a:ext cx="316980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ontserrat Semi-Bold"/>
              </a:rPr>
              <a:t>SOM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3167485"/>
            <a:ext cx="9542451" cy="100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170B50"/>
                </a:solidFill>
                <a:latin typeface="Montserrat Bold"/>
              </a:rPr>
              <a:t>Global horticulture market is $24.7b, expected to be $46b by 2026 CAGR 13%</a:t>
            </a:r>
          </a:p>
        </p:txBody>
      </p:sp>
      <p:sp>
        <p:nvSpPr>
          <p:cNvPr name="AutoShape 18" id="18"/>
          <p:cNvSpPr/>
          <p:nvPr/>
        </p:nvSpPr>
        <p:spPr>
          <a:xfrm rot="0">
            <a:off x="0" y="9700628"/>
            <a:ext cx="18395101" cy="0"/>
          </a:xfrm>
          <a:prstGeom prst="line">
            <a:avLst/>
          </a:prstGeom>
          <a:ln cap="flat" w="38100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48205" y="7694997"/>
            <a:ext cx="1222190" cy="1632307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 rot="0">
            <a:off x="1028700" y="5006727"/>
            <a:ext cx="8290659" cy="3857324"/>
            <a:chOff x="0" y="0"/>
            <a:chExt cx="11054212" cy="5143099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237628" y="4876102"/>
              <a:ext cx="482203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2022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364124" y="4876102"/>
              <a:ext cx="484981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2023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5487941" y="4876102"/>
              <a:ext cx="493117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2024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7615925" y="4876102"/>
              <a:ext cx="492919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2025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9743116" y="4876102"/>
              <a:ext cx="494308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2026</a:t>
              </a:r>
            </a:p>
          </p:txBody>
        </p:sp>
        <p:grpSp>
          <p:nvGrpSpPr>
            <p:cNvPr name="Group 26" id="26"/>
            <p:cNvGrpSpPr>
              <a:grpSpLocks noChangeAspect="true"/>
            </p:cNvGrpSpPr>
            <p:nvPr/>
          </p:nvGrpSpPr>
          <p:grpSpPr>
            <a:xfrm rot="0">
              <a:off x="414787" y="119211"/>
              <a:ext cx="10639425" cy="4683020"/>
              <a:chOff x="0" y="0"/>
              <a:chExt cx="10639425" cy="4683020"/>
            </a:xfrm>
          </p:grpSpPr>
          <p:sp>
            <p:nvSpPr>
              <p:cNvPr name="Freeform 27" id="27"/>
              <p:cNvSpPr/>
              <p:nvPr/>
            </p:nvSpPr>
            <p:spPr>
              <a:xfrm>
                <a:off x="0" y="-6350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0" y="930254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>
                <a:off x="0" y="1866858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>
                <a:off x="0" y="2803462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>
                <a:off x="0" y="3740066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>
                <a:off x="0" y="4676670"/>
                <a:ext cx="1063942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0639425">
                    <a:moveTo>
                      <a:pt x="0" y="0"/>
                    </a:moveTo>
                    <a:lnTo>
                      <a:pt x="10639425" y="0"/>
                    </a:lnTo>
                    <a:lnTo>
                      <a:pt x="106394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name="TextBox 33" id="33"/>
            <p:cNvSpPr txBox="true"/>
            <p:nvPr/>
          </p:nvSpPr>
          <p:spPr>
            <a:xfrm rot="0">
              <a:off x="198" y="-28575"/>
              <a:ext cx="312142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50 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908029"/>
              <a:ext cx="312341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40 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8136" y="1844633"/>
              <a:ext cx="304205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30 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11113" y="2781237"/>
              <a:ext cx="301228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20 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63302" y="3717841"/>
              <a:ext cx="249039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10 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128786" y="4654445"/>
              <a:ext cx="183555" cy="266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693"/>
                </a:lnSpc>
              </a:pPr>
              <a:r>
                <a:rPr lang="en-US" sz="1209">
                  <a:solidFill>
                    <a:srgbClr val="000000"/>
                  </a:solidFill>
                  <a:latin typeface="Poppins"/>
                </a:rPr>
                <a:t>0 </a:t>
              </a:r>
            </a:p>
          </p:txBody>
        </p:sp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0">
              <a:off x="1415230" y="402254"/>
              <a:ext cx="8638540" cy="2150065"/>
              <a:chOff x="1000442" y="283043"/>
              <a:chExt cx="8638540" cy="2150065"/>
            </a:xfrm>
          </p:grpSpPr>
          <p:sp>
            <p:nvSpPr>
              <p:cNvPr name="Freeform 40" id="40"/>
              <p:cNvSpPr/>
              <p:nvPr/>
            </p:nvSpPr>
            <p:spPr>
              <a:xfrm>
                <a:off x="1000443" y="1940765"/>
                <a:ext cx="2234204" cy="492059"/>
              </a:xfrm>
              <a:custGeom>
                <a:avLst/>
                <a:gdLst/>
                <a:ahLst/>
                <a:cxnLst/>
                <a:rect r="r" b="b" t="t" l="l"/>
                <a:pathLst>
                  <a:path h="492059" w="2234204">
                    <a:moveTo>
                      <a:pt x="127000" y="428843"/>
                    </a:moveTo>
                    <a:cubicBezTo>
                      <a:pt x="126843" y="393884"/>
                      <a:pt x="98459" y="365626"/>
                      <a:pt x="63500" y="365626"/>
                    </a:cubicBezTo>
                    <a:cubicBezTo>
                      <a:pt x="28540" y="365626"/>
                      <a:pt x="156" y="393884"/>
                      <a:pt x="0" y="428843"/>
                    </a:cubicBezTo>
                    <a:cubicBezTo>
                      <a:pt x="156" y="463802"/>
                      <a:pt x="28540" y="492060"/>
                      <a:pt x="63500" y="492060"/>
                    </a:cubicBezTo>
                    <a:cubicBezTo>
                      <a:pt x="98459" y="492060"/>
                      <a:pt x="126843" y="463802"/>
                      <a:pt x="127000" y="428843"/>
                    </a:cubicBezTo>
                    <a:close/>
                    <a:moveTo>
                      <a:pt x="58507" y="400708"/>
                    </a:moveTo>
                    <a:cubicBezTo>
                      <a:pt x="21143" y="407338"/>
                      <a:pt x="31128" y="463609"/>
                      <a:pt x="68492" y="456979"/>
                    </a:cubicBezTo>
                    <a:cubicBezTo>
                      <a:pt x="68492" y="456979"/>
                      <a:pt x="73654" y="456064"/>
                      <a:pt x="83510" y="454314"/>
                    </a:cubicBezTo>
                    <a:cubicBezTo>
                      <a:pt x="183191" y="436614"/>
                      <a:pt x="762905" y="333485"/>
                      <a:pt x="1339588" y="226831"/>
                    </a:cubicBezTo>
                    <a:cubicBezTo>
                      <a:pt x="1367966" y="221583"/>
                      <a:pt x="1396336" y="216326"/>
                      <a:pt x="1424641" y="211071"/>
                    </a:cubicBezTo>
                    <a:cubicBezTo>
                      <a:pt x="1707772" y="158501"/>
                      <a:pt x="1984412" y="106053"/>
                      <a:pt x="2196995" y="63488"/>
                    </a:cubicBezTo>
                    <a:cubicBezTo>
                      <a:pt x="2234204" y="56038"/>
                      <a:pt x="2222984" y="0"/>
                      <a:pt x="2185774" y="7451"/>
                    </a:cubicBezTo>
                    <a:cubicBezTo>
                      <a:pt x="1973409" y="49972"/>
                      <a:pt x="1697050" y="102365"/>
                      <a:pt x="1414208" y="154881"/>
                    </a:cubicBezTo>
                    <a:cubicBezTo>
                      <a:pt x="1385916" y="160134"/>
                      <a:pt x="1357559" y="165389"/>
                      <a:pt x="1329195" y="170634"/>
                    </a:cubicBezTo>
                    <a:cubicBezTo>
                      <a:pt x="752696" y="277254"/>
                      <a:pt x="173168" y="380350"/>
                      <a:pt x="73522" y="398043"/>
                    </a:cubicBezTo>
                    <a:cubicBezTo>
                      <a:pt x="63669" y="399793"/>
                      <a:pt x="58507" y="400708"/>
                      <a:pt x="58507" y="400708"/>
                    </a:cubicBezTo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41" id="41"/>
              <p:cNvSpPr/>
              <p:nvPr/>
            </p:nvSpPr>
            <p:spPr>
              <a:xfrm>
                <a:off x="3128328" y="1480789"/>
                <a:ext cx="2234870" cy="558662"/>
              </a:xfrm>
              <a:custGeom>
                <a:avLst/>
                <a:gdLst/>
                <a:ahLst/>
                <a:cxnLst/>
                <a:rect r="r" b="b" t="t" l="l"/>
                <a:pathLst>
                  <a:path h="558662" w="2234870">
                    <a:moveTo>
                      <a:pt x="127000" y="495445"/>
                    </a:moveTo>
                    <a:cubicBezTo>
                      <a:pt x="126843" y="460486"/>
                      <a:pt x="98459" y="432229"/>
                      <a:pt x="63500" y="432229"/>
                    </a:cubicBezTo>
                    <a:cubicBezTo>
                      <a:pt x="28540" y="432229"/>
                      <a:pt x="156" y="460486"/>
                      <a:pt x="0" y="495445"/>
                    </a:cubicBezTo>
                    <a:cubicBezTo>
                      <a:pt x="156" y="530405"/>
                      <a:pt x="28540" y="558662"/>
                      <a:pt x="63500" y="558662"/>
                    </a:cubicBezTo>
                    <a:cubicBezTo>
                      <a:pt x="98459" y="558662"/>
                      <a:pt x="126843" y="530405"/>
                      <a:pt x="127000" y="495445"/>
                    </a:cubicBezTo>
                    <a:close/>
                    <a:moveTo>
                      <a:pt x="57889" y="467427"/>
                    </a:moveTo>
                    <a:cubicBezTo>
                      <a:pt x="20680" y="474877"/>
                      <a:pt x="31901" y="530915"/>
                      <a:pt x="69110" y="523464"/>
                    </a:cubicBezTo>
                    <a:cubicBezTo>
                      <a:pt x="779773" y="381171"/>
                      <a:pt x="1489885" y="230996"/>
                      <a:pt x="2197932" y="64324"/>
                    </a:cubicBezTo>
                    <a:cubicBezTo>
                      <a:pt x="2234870" y="55629"/>
                      <a:pt x="2221775" y="0"/>
                      <a:pt x="2184837" y="8695"/>
                    </a:cubicBezTo>
                    <a:cubicBezTo>
                      <a:pt x="1477414" y="175220"/>
                      <a:pt x="767926" y="325259"/>
                      <a:pt x="57889" y="467427"/>
                    </a:cubicBezTo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42" id="42"/>
              <p:cNvSpPr/>
              <p:nvPr/>
            </p:nvSpPr>
            <p:spPr>
              <a:xfrm>
                <a:off x="5256212" y="936454"/>
                <a:ext cx="2235551" cy="644061"/>
              </a:xfrm>
              <a:custGeom>
                <a:avLst/>
                <a:gdLst/>
                <a:ahLst/>
                <a:cxnLst/>
                <a:rect r="r" b="b" t="t" l="l"/>
                <a:pathLst>
                  <a:path h="644061" w="2235551">
                    <a:moveTo>
                      <a:pt x="127000" y="580844"/>
                    </a:moveTo>
                    <a:cubicBezTo>
                      <a:pt x="126844" y="545885"/>
                      <a:pt x="98460" y="517628"/>
                      <a:pt x="63500" y="517628"/>
                    </a:cubicBezTo>
                    <a:cubicBezTo>
                      <a:pt x="28541" y="517628"/>
                      <a:pt x="157" y="545885"/>
                      <a:pt x="0" y="580844"/>
                    </a:cubicBezTo>
                    <a:cubicBezTo>
                      <a:pt x="157" y="615804"/>
                      <a:pt x="28541" y="644061"/>
                      <a:pt x="63500" y="644061"/>
                    </a:cubicBezTo>
                    <a:cubicBezTo>
                      <a:pt x="98460" y="644061"/>
                      <a:pt x="126844" y="615804"/>
                      <a:pt x="127000" y="580844"/>
                    </a:cubicBezTo>
                    <a:close/>
                    <a:moveTo>
                      <a:pt x="56953" y="553030"/>
                    </a:moveTo>
                    <a:cubicBezTo>
                      <a:pt x="20015" y="561725"/>
                      <a:pt x="33110" y="617354"/>
                      <a:pt x="70048" y="608659"/>
                    </a:cubicBezTo>
                    <a:cubicBezTo>
                      <a:pt x="781261" y="441242"/>
                      <a:pt x="1491112" y="259824"/>
                      <a:pt x="2198962" y="65166"/>
                    </a:cubicBezTo>
                    <a:cubicBezTo>
                      <a:pt x="2235552" y="55104"/>
                      <a:pt x="2220398" y="0"/>
                      <a:pt x="2183809" y="10062"/>
                    </a:cubicBezTo>
                    <a:cubicBezTo>
                      <a:pt x="1476643" y="204531"/>
                      <a:pt x="767478" y="385775"/>
                      <a:pt x="56953" y="553030"/>
                    </a:cubicBezTo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43" id="43"/>
              <p:cNvSpPr/>
              <p:nvPr/>
            </p:nvSpPr>
            <p:spPr>
              <a:xfrm>
                <a:off x="7384097" y="283327"/>
                <a:ext cx="2254885" cy="753958"/>
              </a:xfrm>
              <a:custGeom>
                <a:avLst/>
                <a:gdLst/>
                <a:ahLst/>
                <a:cxnLst/>
                <a:rect r="r" b="b" t="t" l="l"/>
                <a:pathLst>
                  <a:path h="753958" w="2254885">
                    <a:moveTo>
                      <a:pt x="127000" y="690741"/>
                    </a:moveTo>
                    <a:cubicBezTo>
                      <a:pt x="126844" y="655782"/>
                      <a:pt x="98460" y="627524"/>
                      <a:pt x="63500" y="627524"/>
                    </a:cubicBezTo>
                    <a:cubicBezTo>
                      <a:pt x="28540" y="627524"/>
                      <a:pt x="157" y="655782"/>
                      <a:pt x="0" y="690741"/>
                    </a:cubicBezTo>
                    <a:cubicBezTo>
                      <a:pt x="157" y="725700"/>
                      <a:pt x="28540" y="753958"/>
                      <a:pt x="63500" y="753958"/>
                    </a:cubicBezTo>
                    <a:cubicBezTo>
                      <a:pt x="98460" y="753958"/>
                      <a:pt x="126844" y="725700"/>
                      <a:pt x="127000" y="690741"/>
                    </a:cubicBezTo>
                    <a:close/>
                    <a:moveTo>
                      <a:pt x="55924" y="663189"/>
                    </a:moveTo>
                    <a:cubicBezTo>
                      <a:pt x="19334" y="673251"/>
                      <a:pt x="34488" y="728355"/>
                      <a:pt x="71077" y="718293"/>
                    </a:cubicBezTo>
                    <a:cubicBezTo>
                      <a:pt x="305878" y="653724"/>
                      <a:pt x="617573" y="563394"/>
                      <a:pt x="929842" y="471335"/>
                    </a:cubicBezTo>
                    <a:cubicBezTo>
                      <a:pt x="948761" y="465758"/>
                      <a:pt x="967682" y="460174"/>
                      <a:pt x="986589" y="454589"/>
                    </a:cubicBezTo>
                    <a:cubicBezTo>
                      <a:pt x="1594865" y="274909"/>
                      <a:pt x="2187742" y="94200"/>
                      <a:pt x="2199539" y="90604"/>
                    </a:cubicBezTo>
                    <a:cubicBezTo>
                      <a:pt x="2199658" y="90568"/>
                      <a:pt x="2199718" y="90550"/>
                      <a:pt x="2199718" y="90550"/>
                    </a:cubicBezTo>
                    <a:cubicBezTo>
                      <a:pt x="2236017" y="79483"/>
                      <a:pt x="2219351" y="24817"/>
                      <a:pt x="2183052" y="35883"/>
                    </a:cubicBezTo>
                    <a:cubicBezTo>
                      <a:pt x="2183052" y="35883"/>
                      <a:pt x="2182993" y="35902"/>
                      <a:pt x="2182873" y="35938"/>
                    </a:cubicBezTo>
                    <a:cubicBezTo>
                      <a:pt x="2171082" y="39533"/>
                      <a:pt x="1578437" y="220171"/>
                      <a:pt x="970398" y="399780"/>
                    </a:cubicBezTo>
                    <a:cubicBezTo>
                      <a:pt x="951502" y="405362"/>
                      <a:pt x="932591" y="410943"/>
                      <a:pt x="913681" y="416518"/>
                    </a:cubicBezTo>
                    <a:cubicBezTo>
                      <a:pt x="601778" y="508468"/>
                      <a:pt x="290449" y="598695"/>
                      <a:pt x="55924" y="663189"/>
                    </a:cubicBezTo>
                    <a:moveTo>
                      <a:pt x="2254885" y="63216"/>
                    </a:moveTo>
                    <a:cubicBezTo>
                      <a:pt x="2254729" y="28257"/>
                      <a:pt x="2226345" y="0"/>
                      <a:pt x="2191385" y="0"/>
                    </a:cubicBezTo>
                    <a:cubicBezTo>
                      <a:pt x="2156425" y="0"/>
                      <a:pt x="2128042" y="28257"/>
                      <a:pt x="2127885" y="63216"/>
                    </a:cubicBezTo>
                    <a:cubicBezTo>
                      <a:pt x="2128042" y="98176"/>
                      <a:pt x="2156425" y="126433"/>
                      <a:pt x="2191385" y="126433"/>
                    </a:cubicBezTo>
                    <a:cubicBezTo>
                      <a:pt x="2226345" y="126433"/>
                      <a:pt x="2254729" y="98176"/>
                      <a:pt x="2254885" y="63216"/>
                    </a:cubicBezTo>
                    <a:close/>
                  </a:path>
                </a:pathLst>
              </a:custGeom>
              <a:solidFill>
                <a:srgbClr val="170B50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50061" y="1682761"/>
            <a:ext cx="5692209" cy="807137"/>
            <a:chOff x="0" y="0"/>
            <a:chExt cx="3208308" cy="45492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208307" cy="454928"/>
            </a:xfrm>
            <a:custGeom>
              <a:avLst/>
              <a:gdLst/>
              <a:ahLst/>
              <a:cxnLst/>
              <a:rect r="r" b="b" t="t" l="l"/>
              <a:pathLst>
                <a:path h="454928" w="3208307">
                  <a:moveTo>
                    <a:pt x="0" y="0"/>
                  </a:moveTo>
                  <a:lnTo>
                    <a:pt x="3208307" y="0"/>
                  </a:lnTo>
                  <a:lnTo>
                    <a:pt x="3208307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1850061" y="661348"/>
            <a:ext cx="6437939" cy="0"/>
          </a:xfrm>
          <a:prstGeom prst="line">
            <a:avLst/>
          </a:prstGeom>
          <a:ln cap="flat" w="285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0" y="9728445"/>
            <a:ext cx="18395101" cy="0"/>
          </a:xfrm>
          <a:prstGeom prst="line">
            <a:avLst/>
          </a:prstGeom>
          <a:ln cap="flat" w="38100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2959760" y="2609848"/>
            <a:ext cx="3472812" cy="2485348"/>
            <a:chOff x="0" y="0"/>
            <a:chExt cx="4630416" cy="331379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4075051" y="770270"/>
              <a:ext cx="555366" cy="51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Rent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44.2%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28273"/>
              <a:ext cx="1011452" cy="51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IOT Future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37.7%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890941" y="2803790"/>
              <a:ext cx="772719" cy="510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Projects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170B50"/>
                  </a:solidFill>
                  <a:latin typeface="Montserrat Bold"/>
                </a:rPr>
                <a:t>18.2%</a:t>
              </a:r>
            </a:p>
          </p:txBody>
        </p: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1272775" y="0"/>
              <a:ext cx="2718215" cy="2718215"/>
              <a:chOff x="0" y="0"/>
              <a:chExt cx="2540000" cy="254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270000" y="0"/>
                <a:ext cx="1352608" cy="2476643"/>
              </a:xfrm>
              <a:custGeom>
                <a:avLst/>
                <a:gdLst/>
                <a:ahLst/>
                <a:cxnLst/>
                <a:rect r="r" b="b" t="t" l="l"/>
                <a:pathLst>
                  <a:path h="2476643" w="1352608">
                    <a:moveTo>
                      <a:pt x="0" y="0"/>
                    </a:moveTo>
                    <a:cubicBezTo>
                      <a:pt x="623973" y="0"/>
                      <a:pt x="1155513" y="453280"/>
                      <a:pt x="1254061" y="1069422"/>
                    </a:cubicBezTo>
                    <a:cubicBezTo>
                      <a:pt x="1352608" y="1685563"/>
                      <a:pt x="988966" y="2282022"/>
                      <a:pt x="396121" y="2476643"/>
                    </a:cubicBezTo>
                    <a:lnTo>
                      <a:pt x="198061" y="1873322"/>
                    </a:lnTo>
                    <a:cubicBezTo>
                      <a:pt x="494483" y="1776011"/>
                      <a:pt x="676304" y="1477782"/>
                      <a:pt x="627030" y="1169711"/>
                    </a:cubicBezTo>
                    <a:cubicBezTo>
                      <a:pt x="577756" y="861640"/>
                      <a:pt x="311986" y="635000"/>
                      <a:pt x="0" y="635000"/>
                    </a:cubicBez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336954" y="1700791"/>
                <a:ext cx="1388980" cy="941330"/>
              </a:xfrm>
              <a:custGeom>
                <a:avLst/>
                <a:gdLst/>
                <a:ahLst/>
                <a:cxnLst/>
                <a:rect r="r" b="b" t="t" l="l"/>
                <a:pathLst>
                  <a:path h="941330" w="1388980">
                    <a:moveTo>
                      <a:pt x="1388979" y="754546"/>
                    </a:moveTo>
                    <a:cubicBezTo>
                      <a:pt x="903378" y="941330"/>
                      <a:pt x="352967" y="813036"/>
                      <a:pt x="0" y="430791"/>
                    </a:cubicBezTo>
                    <a:lnTo>
                      <a:pt x="466523" y="0"/>
                    </a:lnTo>
                    <a:cubicBezTo>
                      <a:pt x="643006" y="191122"/>
                      <a:pt x="918212" y="255269"/>
                      <a:pt x="1161013" y="161878"/>
                    </a:cubicBezTo>
                    <a:close/>
                  </a:path>
                </a:pathLst>
              </a:custGeom>
              <a:solidFill>
                <a:srgbClr val="372D78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100822" y="0"/>
                <a:ext cx="1370759" cy="2177139"/>
              </a:xfrm>
              <a:custGeom>
                <a:avLst/>
                <a:gdLst/>
                <a:ahLst/>
                <a:cxnLst/>
                <a:rect r="r" b="b" t="t" l="l"/>
                <a:pathLst>
                  <a:path h="2177139" w="1370759">
                    <a:moveTo>
                      <a:pt x="482003" y="2177139"/>
                    </a:moveTo>
                    <a:cubicBezTo>
                      <a:pt x="113431" y="1816010"/>
                      <a:pt x="0" y="1267776"/>
                      <a:pt x="195008" y="790041"/>
                    </a:cubicBezTo>
                    <a:cubicBezTo>
                      <a:pt x="390015" y="312306"/>
                      <a:pt x="854692" y="52"/>
                      <a:pt x="1370695" y="0"/>
                    </a:cubicBezTo>
                    <a:lnTo>
                      <a:pt x="1370759" y="635000"/>
                    </a:lnTo>
                    <a:cubicBezTo>
                      <a:pt x="1112757" y="635026"/>
                      <a:pt x="880419" y="791153"/>
                      <a:pt x="782915" y="1030021"/>
                    </a:cubicBezTo>
                    <a:cubicBezTo>
                      <a:pt x="685411" y="1268888"/>
                      <a:pt x="742127" y="1543005"/>
                      <a:pt x="926412" y="1723569"/>
                    </a:cubicBezTo>
                    <a:close/>
                  </a:path>
                </a:pathLst>
              </a:custGeom>
              <a:solidFill>
                <a:srgbClr val="5651A1"/>
              </a:solidFill>
            </p:spPr>
          </p:sp>
        </p:grpSp>
      </p:grpSp>
      <p:grpSp>
        <p:nvGrpSpPr>
          <p:cNvPr name="Group 14" id="14"/>
          <p:cNvGrpSpPr/>
          <p:nvPr/>
        </p:nvGrpSpPr>
        <p:grpSpPr>
          <a:xfrm rot="0">
            <a:off x="11850061" y="5142822"/>
            <a:ext cx="5692209" cy="807137"/>
            <a:chOff x="0" y="0"/>
            <a:chExt cx="3208308" cy="454928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3208307" cy="454928"/>
            </a:xfrm>
            <a:custGeom>
              <a:avLst/>
              <a:gdLst/>
              <a:ahLst/>
              <a:cxnLst/>
              <a:rect r="r" b="b" t="t" l="l"/>
              <a:pathLst>
                <a:path h="454928" w="3208307">
                  <a:moveTo>
                    <a:pt x="0" y="0"/>
                  </a:moveTo>
                  <a:lnTo>
                    <a:pt x="3208307" y="0"/>
                  </a:lnTo>
                  <a:lnTo>
                    <a:pt x="3208307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255781" y="5999871"/>
            <a:ext cx="6286489" cy="3198213"/>
            <a:chOff x="0" y="0"/>
            <a:chExt cx="8381985" cy="4264285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2479185" y="-38100"/>
              <a:ext cx="1375396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Revenu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4567145" y="-38100"/>
              <a:ext cx="2463169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Cost of Brand</a:t>
              </a:r>
            </a:p>
          </p:txBody>
        </p: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2194160" y="136643"/>
              <a:ext cx="2230472" cy="142513"/>
              <a:chOff x="988248" y="-603323"/>
              <a:chExt cx="2385219" cy="152400"/>
            </a:xfrm>
          </p:grpSpPr>
          <p:sp>
            <p:nvSpPr>
              <p:cNvPr name="Freeform 20" id="20"/>
              <p:cNvSpPr/>
              <p:nvPr/>
            </p:nvSpPr>
            <p:spPr>
              <a:xfrm>
                <a:off x="988248" y="-603323"/>
                <a:ext cx="152400" cy="152400"/>
              </a:xfrm>
              <a:custGeom>
                <a:avLst/>
                <a:gdLst/>
                <a:ahLst/>
                <a:cxnLst/>
                <a:rect r="r" b="b" t="t" l="l"/>
                <a:pathLst>
                  <a:path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>
                <a:off x="3221067" y="-603323"/>
                <a:ext cx="152400" cy="152400"/>
              </a:xfrm>
              <a:custGeom>
                <a:avLst/>
                <a:gdLst/>
                <a:ahLst/>
                <a:cxnLst/>
                <a:rect r="r" b="b" t="t" l="l"/>
                <a:pathLst>
                  <a:path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84C20E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0">
              <a:off x="1904086" y="3810386"/>
              <a:ext cx="865468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Rent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4088299" y="3810386"/>
              <a:ext cx="1475415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Projects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7006321" y="3810386"/>
              <a:ext cx="617741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IOT</a:t>
              </a:r>
            </a:p>
          </p:txBody>
        </p: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1270026" y="700824"/>
              <a:ext cx="7111959" cy="2969862"/>
              <a:chOff x="0" y="0"/>
              <a:chExt cx="7605375" cy="3175906"/>
            </a:xfrm>
          </p:grpSpPr>
          <p:sp>
            <p:nvSpPr>
              <p:cNvPr name="Freeform 26" id="26"/>
              <p:cNvSpPr/>
              <p:nvPr/>
            </p:nvSpPr>
            <p:spPr>
              <a:xfrm>
                <a:off x="0" y="-6350"/>
                <a:ext cx="760537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7605375">
                    <a:moveTo>
                      <a:pt x="0" y="0"/>
                    </a:moveTo>
                    <a:lnTo>
                      <a:pt x="7605375" y="0"/>
                    </a:lnTo>
                    <a:lnTo>
                      <a:pt x="760537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0B50">
                  <a:alpha val="24706"/>
                </a:srgbClr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>
                <a:off x="0" y="1052285"/>
                <a:ext cx="760537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7605375">
                    <a:moveTo>
                      <a:pt x="0" y="0"/>
                    </a:moveTo>
                    <a:lnTo>
                      <a:pt x="7605375" y="0"/>
                    </a:lnTo>
                    <a:lnTo>
                      <a:pt x="760537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0B50">
                  <a:alpha val="24706"/>
                </a:srgbClr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>
                <a:off x="0" y="2110921"/>
                <a:ext cx="760537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7605375">
                    <a:moveTo>
                      <a:pt x="0" y="0"/>
                    </a:moveTo>
                    <a:lnTo>
                      <a:pt x="7605375" y="0"/>
                    </a:lnTo>
                    <a:lnTo>
                      <a:pt x="760537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0B50">
                  <a:alpha val="24706"/>
                </a:srgbClr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>
                <a:off x="0" y="3169556"/>
                <a:ext cx="7605375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7605375">
                    <a:moveTo>
                      <a:pt x="0" y="0"/>
                    </a:moveTo>
                    <a:lnTo>
                      <a:pt x="7605375" y="0"/>
                    </a:lnTo>
                    <a:lnTo>
                      <a:pt x="760537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70B50">
                  <a:alpha val="60000"/>
                </a:srgbClr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742" y="454825"/>
              <a:ext cx="1091484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3,000 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1444779"/>
              <a:ext cx="1092226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2,000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72555" y="2434733"/>
              <a:ext cx="1019671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1,000 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759140" y="3424687"/>
              <a:ext cx="333086" cy="4538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940"/>
                </a:lnSpc>
              </a:pPr>
              <a:r>
                <a:rPr lang="en-US" sz="2100">
                  <a:solidFill>
                    <a:srgbClr val="170B50"/>
                  </a:solidFill>
                  <a:latin typeface="Montserrat Bold"/>
                </a:rPr>
                <a:t>0 </a:t>
              </a:r>
            </a:p>
          </p:txBody>
        </p:sp>
        <p:grpSp>
          <p:nvGrpSpPr>
            <p:cNvPr name="Group 34" id="34"/>
            <p:cNvGrpSpPr>
              <a:grpSpLocks noChangeAspect="true"/>
            </p:cNvGrpSpPr>
            <p:nvPr/>
          </p:nvGrpSpPr>
          <p:grpSpPr>
            <a:xfrm rot="0">
              <a:off x="1270026" y="694886"/>
              <a:ext cx="7111959" cy="2975800"/>
              <a:chOff x="0" y="-6350"/>
              <a:chExt cx="7605375" cy="3182256"/>
            </a:xfrm>
          </p:grpSpPr>
          <p:sp>
            <p:nvSpPr>
              <p:cNvPr name="Freeform 35" id="35"/>
              <p:cNvSpPr/>
              <p:nvPr/>
            </p:nvSpPr>
            <p:spPr>
              <a:xfrm>
                <a:off x="0" y="-6350"/>
                <a:ext cx="1128106" cy="3182256"/>
              </a:xfrm>
              <a:custGeom>
                <a:avLst/>
                <a:gdLst/>
                <a:ahLst/>
                <a:cxnLst/>
                <a:rect r="r" b="b" t="t" l="l"/>
                <a:pathLst>
                  <a:path h="3182256" w="1128106">
                    <a:moveTo>
                      <a:pt x="0" y="3182256"/>
                    </a:moveTo>
                    <a:lnTo>
                      <a:pt x="0" y="90249"/>
                    </a:lnTo>
                    <a:cubicBezTo>
                      <a:pt x="0" y="40406"/>
                      <a:pt x="40406" y="0"/>
                      <a:pt x="90249" y="0"/>
                    </a:cubicBezTo>
                    <a:lnTo>
                      <a:pt x="1037858" y="0"/>
                    </a:lnTo>
                    <a:cubicBezTo>
                      <a:pt x="1087701" y="0"/>
                      <a:pt x="1128106" y="40406"/>
                      <a:pt x="1128106" y="90249"/>
                    </a:cubicBezTo>
                    <a:lnTo>
                      <a:pt x="1128106" y="3182256"/>
                    </a:ln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2661881" y="1899194"/>
                <a:ext cx="1128106" cy="1276713"/>
              </a:xfrm>
              <a:custGeom>
                <a:avLst/>
                <a:gdLst/>
                <a:ahLst/>
                <a:cxnLst/>
                <a:rect r="r" b="b" t="t" l="l"/>
                <a:pathLst>
                  <a:path h="1276713" w="1128106">
                    <a:moveTo>
                      <a:pt x="0" y="1276712"/>
                    </a:moveTo>
                    <a:lnTo>
                      <a:pt x="0" y="90248"/>
                    </a:lnTo>
                    <a:cubicBezTo>
                      <a:pt x="0" y="66313"/>
                      <a:pt x="9508" y="43358"/>
                      <a:pt x="26433" y="26433"/>
                    </a:cubicBezTo>
                    <a:cubicBezTo>
                      <a:pt x="43358" y="9508"/>
                      <a:pt x="66313" y="0"/>
                      <a:pt x="90249" y="0"/>
                    </a:cubicBezTo>
                    <a:lnTo>
                      <a:pt x="1037858" y="0"/>
                    </a:lnTo>
                    <a:cubicBezTo>
                      <a:pt x="1087701" y="0"/>
                      <a:pt x="1128106" y="40405"/>
                      <a:pt x="1128106" y="90248"/>
                    </a:cubicBezTo>
                    <a:lnTo>
                      <a:pt x="1128106" y="1276712"/>
                    </a:ln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>
                <a:off x="5323762" y="2110921"/>
                <a:ext cx="1128106" cy="1064985"/>
              </a:xfrm>
              <a:custGeom>
                <a:avLst/>
                <a:gdLst/>
                <a:ahLst/>
                <a:cxnLst/>
                <a:rect r="r" b="b" t="t" l="l"/>
                <a:pathLst>
                  <a:path h="1064985" w="1128106">
                    <a:moveTo>
                      <a:pt x="0" y="1064985"/>
                    </a:moveTo>
                    <a:lnTo>
                      <a:pt x="0" y="90249"/>
                    </a:lnTo>
                    <a:cubicBezTo>
                      <a:pt x="0" y="66313"/>
                      <a:pt x="9509" y="43358"/>
                      <a:pt x="26434" y="26433"/>
                    </a:cubicBezTo>
                    <a:cubicBezTo>
                      <a:pt x="43358" y="9508"/>
                      <a:pt x="66314" y="0"/>
                      <a:pt x="90249" y="0"/>
                    </a:cubicBezTo>
                    <a:lnTo>
                      <a:pt x="1037858" y="0"/>
                    </a:lnTo>
                    <a:cubicBezTo>
                      <a:pt x="1087701" y="0"/>
                      <a:pt x="1128107" y="40406"/>
                      <a:pt x="1128107" y="90249"/>
                    </a:cubicBezTo>
                    <a:lnTo>
                      <a:pt x="1128107" y="1064985"/>
                    </a:ln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38" id="38"/>
              <p:cNvSpPr/>
              <p:nvPr/>
            </p:nvSpPr>
            <p:spPr>
              <a:xfrm>
                <a:off x="1153506" y="3069831"/>
                <a:ext cx="1128106" cy="106075"/>
              </a:xfrm>
              <a:custGeom>
                <a:avLst/>
                <a:gdLst/>
                <a:ahLst/>
                <a:cxnLst/>
                <a:rect r="r" b="b" t="t" l="l"/>
                <a:pathLst>
                  <a:path h="106075" w="1128106">
                    <a:moveTo>
                      <a:pt x="0" y="106075"/>
                    </a:moveTo>
                    <a:lnTo>
                      <a:pt x="0" y="90249"/>
                    </a:lnTo>
                    <a:cubicBezTo>
                      <a:pt x="0" y="40406"/>
                      <a:pt x="40406" y="0"/>
                      <a:pt x="90249" y="0"/>
                    </a:cubicBezTo>
                    <a:lnTo>
                      <a:pt x="1037858" y="0"/>
                    </a:lnTo>
                    <a:cubicBezTo>
                      <a:pt x="1087701" y="0"/>
                      <a:pt x="1128106" y="40406"/>
                      <a:pt x="1128106" y="90249"/>
                    </a:cubicBezTo>
                    <a:lnTo>
                      <a:pt x="1128106" y="106075"/>
                    </a:lnTo>
                    <a:close/>
                  </a:path>
                </a:pathLst>
              </a:custGeom>
              <a:solidFill>
                <a:srgbClr val="84C20E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>
                <a:off x="3815387" y="3143989"/>
                <a:ext cx="1128106" cy="31918"/>
              </a:xfrm>
              <a:custGeom>
                <a:avLst/>
                <a:gdLst/>
                <a:ahLst/>
                <a:cxnLst/>
                <a:rect r="r" b="b" t="t" l="l"/>
                <a:pathLst>
                  <a:path h="31918" w="1128106">
                    <a:moveTo>
                      <a:pt x="0" y="31917"/>
                    </a:moveTo>
                    <a:lnTo>
                      <a:pt x="0" y="31917"/>
                    </a:lnTo>
                    <a:cubicBezTo>
                      <a:pt x="0" y="21013"/>
                      <a:pt x="1977" y="10199"/>
                      <a:pt x="5833" y="0"/>
                    </a:cubicBezTo>
                    <a:lnTo>
                      <a:pt x="1122274" y="0"/>
                    </a:lnTo>
                    <a:cubicBezTo>
                      <a:pt x="1126130" y="10199"/>
                      <a:pt x="1128107" y="21013"/>
                      <a:pt x="1128107" y="31917"/>
                    </a:cubicBezTo>
                    <a:lnTo>
                      <a:pt x="1128107" y="31917"/>
                    </a:lnTo>
                    <a:close/>
                  </a:path>
                </a:pathLst>
              </a:custGeom>
              <a:solidFill>
                <a:srgbClr val="84C20E"/>
              </a:solidFill>
            </p:spPr>
          </p:sp>
          <p:sp>
            <p:nvSpPr>
              <p:cNvPr name="Freeform 40" id="40"/>
              <p:cNvSpPr/>
              <p:nvPr/>
            </p:nvSpPr>
            <p:spPr>
              <a:xfrm>
                <a:off x="6477269" y="2643414"/>
                <a:ext cx="1128106" cy="532493"/>
              </a:xfrm>
              <a:custGeom>
                <a:avLst/>
                <a:gdLst/>
                <a:ahLst/>
                <a:cxnLst/>
                <a:rect r="r" b="b" t="t" l="l"/>
                <a:pathLst>
                  <a:path h="532493" w="1128106">
                    <a:moveTo>
                      <a:pt x="0" y="532492"/>
                    </a:moveTo>
                    <a:lnTo>
                      <a:pt x="0" y="90248"/>
                    </a:lnTo>
                    <a:cubicBezTo>
                      <a:pt x="0" y="40405"/>
                      <a:pt x="40405" y="0"/>
                      <a:pt x="90248" y="0"/>
                    </a:cubicBezTo>
                    <a:lnTo>
                      <a:pt x="1037858" y="0"/>
                    </a:lnTo>
                    <a:cubicBezTo>
                      <a:pt x="1087700" y="0"/>
                      <a:pt x="1128106" y="40406"/>
                      <a:pt x="1128106" y="90248"/>
                    </a:cubicBezTo>
                    <a:lnTo>
                      <a:pt x="1128106" y="532492"/>
                    </a:lnTo>
                    <a:close/>
                  </a:path>
                </a:pathLst>
              </a:custGeom>
              <a:solidFill>
                <a:srgbClr val="84C20E"/>
              </a:solidFill>
            </p:spPr>
          </p:sp>
        </p:grpSp>
      </p:grpSp>
      <p:sp>
        <p:nvSpPr>
          <p:cNvPr name="TextBox 41" id="41"/>
          <p:cNvSpPr txBox="true"/>
          <p:nvPr/>
        </p:nvSpPr>
        <p:spPr>
          <a:xfrm rot="0">
            <a:off x="11940899" y="1821131"/>
            <a:ext cx="5510534" cy="47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4"/>
              </a:lnSpc>
            </a:pPr>
            <a:r>
              <a:rPr lang="en-US" sz="2745">
                <a:solidFill>
                  <a:srgbClr val="FFFFFF"/>
                </a:solidFill>
                <a:latin typeface="Montserrat Classic"/>
              </a:rPr>
              <a:t>LTV and Profit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952219" y="5280738"/>
            <a:ext cx="5487895" cy="47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4"/>
              </a:lnSpc>
            </a:pPr>
            <a:r>
              <a:rPr lang="en-US" sz="2745">
                <a:solidFill>
                  <a:srgbClr val="FFFFFF"/>
                </a:solidFill>
                <a:latin typeface="Montserrat Classic"/>
              </a:rPr>
              <a:t>CAC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71235" y="6652168"/>
            <a:ext cx="9199842" cy="230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170B50"/>
                </a:solidFill>
                <a:latin typeface="Montserrat Bold"/>
              </a:rPr>
              <a:t>Our Strategic partners will get equal benefits since we share the profit with them. Our system will give proper user based info to give optimum solution.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71235" y="1961748"/>
            <a:ext cx="9830946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70B50"/>
                </a:solidFill>
                <a:latin typeface="Montserrat Semi-Bold Bold"/>
              </a:rPr>
              <a:t>Financials</a:t>
            </a:r>
          </a:p>
        </p:txBody>
      </p:sp>
      <p:pic>
        <p:nvPicPr>
          <p:cNvPr name="Picture 45" id="4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12546"/>
            <a:ext cx="1222190" cy="1632307"/>
          </a:xfrm>
          <a:prstGeom prst="rect">
            <a:avLst/>
          </a:prstGeom>
        </p:spPr>
      </p:pic>
      <p:sp>
        <p:nvSpPr>
          <p:cNvPr name="TextBox 46" id="46"/>
          <p:cNvSpPr txBox="true"/>
          <p:nvPr/>
        </p:nvSpPr>
        <p:spPr>
          <a:xfrm rot="0">
            <a:off x="1371235" y="3422315"/>
            <a:ext cx="9199842" cy="172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170B50"/>
                </a:solidFill>
                <a:latin typeface="Montserrat Bold"/>
              </a:rPr>
              <a:t>95% of our clients are signed for a long term contracts.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170B50"/>
                </a:solidFill>
                <a:latin typeface="Montserrat Bold"/>
              </a:rPr>
              <a:t>68% is our profit margin.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371235" y="5688218"/>
            <a:ext cx="983094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70B50"/>
                </a:solidFill>
                <a:latin typeface="Montserrat Semi-Bold Bold"/>
              </a:rPr>
              <a:t>Give Back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50061" y="661348"/>
            <a:ext cx="6437939" cy="0"/>
          </a:xfrm>
          <a:prstGeom prst="line">
            <a:avLst/>
          </a:prstGeom>
          <a:ln cap="flat" w="285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0" y="9728445"/>
            <a:ext cx="18395101" cy="0"/>
          </a:xfrm>
          <a:prstGeom prst="line">
            <a:avLst/>
          </a:prstGeom>
          <a:ln cap="flat" w="38100">
            <a:solidFill>
              <a:srgbClr val="2254C5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2518642" y="4019697"/>
            <a:ext cx="7165129" cy="4682357"/>
            <a:chOff x="0" y="0"/>
            <a:chExt cx="9553506" cy="62431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6300568" y="5311517"/>
              <a:ext cx="2142014" cy="931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New Market</a:t>
              </a:r>
            </a:p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36%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6959333" y="96856"/>
              <a:ext cx="2594173" cy="931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IoT Implement</a:t>
              </a:r>
            </a:p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24%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2664972" cy="931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Team maintain</a:t>
              </a:r>
            </a:p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22%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4808" y="3939642"/>
              <a:ext cx="1816414" cy="931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Marketing</a:t>
              </a:r>
            </a:p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15%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908598" y="2159169"/>
              <a:ext cx="1185959" cy="9316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Admin</a:t>
              </a:r>
            </a:p>
            <a:p>
              <a:pPr algn="ctr">
                <a:lnSpc>
                  <a:spcPts val="2858"/>
                </a:lnSpc>
              </a:pPr>
              <a:r>
                <a:rPr lang="en-US" sz="2041">
                  <a:solidFill>
                    <a:srgbClr val="170B50"/>
                  </a:solidFill>
                  <a:latin typeface="Montserrat Bold"/>
                </a:rPr>
                <a:t>3%</a:t>
              </a:r>
            </a:p>
          </p:txBody>
        </p: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2213145" y="427270"/>
              <a:ext cx="5044939" cy="5044939"/>
              <a:chOff x="0" y="0"/>
              <a:chExt cx="2540000" cy="254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270000" y="0"/>
                <a:ext cx="1269896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69896">
                    <a:moveTo>
                      <a:pt x="0" y="0"/>
                    </a:moveTo>
                    <a:lnTo>
                      <a:pt x="0" y="0"/>
                    </a:lnTo>
                    <a:cubicBezTo>
                      <a:pt x="695046" y="0"/>
                      <a:pt x="1260977" y="558715"/>
                      <a:pt x="1269896" y="1253704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170B5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473094" y="1190256"/>
                <a:ext cx="2096012" cy="1439038"/>
              </a:xfrm>
              <a:custGeom>
                <a:avLst/>
                <a:gdLst/>
                <a:ahLst/>
                <a:cxnLst/>
                <a:rect r="r" b="b" t="t" l="l"/>
                <a:pathLst>
                  <a:path h="1439038" w="2096012">
                    <a:moveTo>
                      <a:pt x="2064400" y="0"/>
                    </a:moveTo>
                    <a:cubicBezTo>
                      <a:pt x="2096012" y="502463"/>
                      <a:pt x="1827830" y="976162"/>
                      <a:pt x="1380722" y="1207600"/>
                    </a:cubicBezTo>
                    <a:cubicBezTo>
                      <a:pt x="933615" y="1439038"/>
                      <a:pt x="392006" y="1384514"/>
                      <a:pt x="0" y="1068603"/>
                    </a:cubicBezTo>
                    <a:lnTo>
                      <a:pt x="796906" y="79744"/>
                    </a:lnTo>
                    <a:close/>
                  </a:path>
                </a:pathLst>
              </a:custGeom>
              <a:solidFill>
                <a:srgbClr val="372D78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19853" y="1206526"/>
                <a:ext cx="1289853" cy="1090925"/>
              </a:xfrm>
              <a:custGeom>
                <a:avLst/>
                <a:gdLst/>
                <a:ahLst/>
                <a:cxnLst/>
                <a:rect r="r" b="b" t="t" l="l"/>
                <a:pathLst>
                  <a:path h="1090925" w="1289853">
                    <a:moveTo>
                      <a:pt x="543366" y="1090926"/>
                    </a:moveTo>
                    <a:cubicBezTo>
                      <a:pt x="196307" y="838772"/>
                      <a:pt x="0" y="428453"/>
                      <a:pt x="21440" y="0"/>
                    </a:cubicBezTo>
                    <a:lnTo>
                      <a:pt x="1289853" y="63474"/>
                    </a:lnTo>
                    <a:close/>
                  </a:path>
                </a:pathLst>
              </a:custGeom>
              <a:solidFill>
                <a:srgbClr val="5651A1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0" y="969974"/>
                <a:ext cx="1270000" cy="300026"/>
              </a:xfrm>
              <a:custGeom>
                <a:avLst/>
                <a:gdLst/>
                <a:ahLst/>
                <a:cxnLst/>
                <a:rect r="r" b="b" t="t" l="l"/>
                <a:pathLst>
                  <a:path h="300026" w="1270000">
                    <a:moveTo>
                      <a:pt x="0" y="300026"/>
                    </a:moveTo>
                    <a:lnTo>
                      <a:pt x="0" y="300026"/>
                    </a:lnTo>
                    <a:cubicBezTo>
                      <a:pt x="0" y="198943"/>
                      <a:pt x="12068" y="98222"/>
                      <a:pt x="35948" y="0"/>
                    </a:cubicBezTo>
                    <a:lnTo>
                      <a:pt x="1270000" y="300026"/>
                    </a:lnTo>
                    <a:close/>
                  </a:path>
                </a:pathLst>
              </a:custGeom>
              <a:solidFill>
                <a:srgbClr val="7778CC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>
                <a:off x="22495" y="0"/>
                <a:ext cx="1247505" cy="1270000"/>
              </a:xfrm>
              <a:custGeom>
                <a:avLst/>
                <a:gdLst/>
                <a:ahLst/>
                <a:cxnLst/>
                <a:rect r="r" b="b" t="t" l="l"/>
                <a:pathLst>
                  <a:path h="1270000" w="1247505">
                    <a:moveTo>
                      <a:pt x="0" y="1032026"/>
                    </a:moveTo>
                    <a:cubicBezTo>
                      <a:pt x="114226" y="433234"/>
                      <a:pt x="637788" y="61"/>
                      <a:pt x="1247378" y="0"/>
                    </a:cubicBezTo>
                    <a:lnTo>
                      <a:pt x="1247505" y="1270000"/>
                    </a:lnTo>
                    <a:close/>
                  </a:path>
                </a:pathLst>
              </a:custGeom>
              <a:solidFill>
                <a:srgbClr val="98A1F9"/>
              </a:solidFill>
            </p:spPr>
          </p:sp>
        </p:grpSp>
      </p:grpSp>
      <p:sp>
        <p:nvSpPr>
          <p:cNvPr name="TextBox 16" id="16"/>
          <p:cNvSpPr txBox="true"/>
          <p:nvPr/>
        </p:nvSpPr>
        <p:spPr>
          <a:xfrm rot="0">
            <a:off x="9683771" y="1811606"/>
            <a:ext cx="7767662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170B50"/>
                </a:solidFill>
                <a:latin typeface="Montserrat Classic"/>
              </a:rPr>
              <a:t>Current Net MRR : US$ 4000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170B50"/>
                </a:solidFill>
                <a:latin typeface="Montserrat Classic"/>
              </a:rPr>
              <a:t>Capital Raised : US$ 42000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71235" y="1961748"/>
            <a:ext cx="9830946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59"/>
              </a:lnSpc>
            </a:pPr>
            <a:r>
              <a:rPr lang="en-US" sz="6399">
                <a:solidFill>
                  <a:srgbClr val="170B50"/>
                </a:solidFill>
                <a:latin typeface="Montserrat Semi-Bold"/>
              </a:rPr>
              <a:t>Ask: US </a:t>
            </a:r>
            <a:r>
              <a:rPr lang="en-US" sz="6399">
                <a:solidFill>
                  <a:srgbClr val="170B50"/>
                </a:solidFill>
                <a:latin typeface="Montserrat Semi-Bold Bold"/>
              </a:rPr>
              <a:t>$1</a:t>
            </a:r>
            <a:r>
              <a:rPr lang="en-US" sz="6399">
                <a:solidFill>
                  <a:srgbClr val="170B50"/>
                </a:solidFill>
                <a:latin typeface="Montserrat Semi-Bold"/>
              </a:rPr>
              <a:t> million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12546"/>
            <a:ext cx="1222190" cy="1632307"/>
          </a:xfrm>
          <a:prstGeom prst="rect">
            <a:avLst/>
          </a:prstGeom>
        </p:spPr>
      </p:pic>
      <p:grpSp>
        <p:nvGrpSpPr>
          <p:cNvPr name="Group 19" id="19"/>
          <p:cNvGrpSpPr/>
          <p:nvPr/>
        </p:nvGrpSpPr>
        <p:grpSpPr>
          <a:xfrm rot="0">
            <a:off x="9416120" y="5555468"/>
            <a:ext cx="8808310" cy="3146587"/>
            <a:chOff x="0" y="0"/>
            <a:chExt cx="11744414" cy="4195449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5339886" y="-19050"/>
              <a:ext cx="718937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Revenue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545981" y="-19050"/>
              <a:ext cx="691027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Expense</a:t>
              </a:r>
            </a:p>
          </p:txBody>
        </p: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5145023" y="48716"/>
              <a:ext cx="1303526" cy="97431"/>
              <a:chOff x="6593182" y="-533400"/>
              <a:chExt cx="2038945" cy="15240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6593182" y="-533400"/>
                <a:ext cx="152400" cy="152400"/>
              </a:xfrm>
              <a:custGeom>
                <a:avLst/>
                <a:gdLst/>
                <a:ahLst/>
                <a:cxnLst/>
                <a:rect r="r" b="b" t="t" l="l"/>
                <a:pathLst>
                  <a:path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>
                <a:off x="8479727" y="-533400"/>
                <a:ext cx="152400" cy="152400"/>
              </a:xfrm>
              <a:custGeom>
                <a:avLst/>
                <a:gdLst/>
                <a:ahLst/>
                <a:cxnLst/>
                <a:rect r="r" b="b" t="t" l="l"/>
                <a:pathLst>
                  <a:path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5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5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2254C5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0">
              <a:off x="1819544" y="3981536"/>
              <a:ext cx="383636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2023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3974579" y="3981536"/>
              <a:ext cx="399367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2024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6145218" y="3981536"/>
              <a:ext cx="383890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2025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8304629" y="3981536"/>
              <a:ext cx="390867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2026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0469116" y="3981536"/>
              <a:ext cx="387696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2027</a:t>
              </a:r>
            </a:p>
          </p:txBody>
        </p: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929912" y="389726"/>
              <a:ext cx="10814502" cy="3529668"/>
              <a:chOff x="0" y="0"/>
              <a:chExt cx="16915798" cy="5521026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-6350"/>
                <a:ext cx="16915798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6915798">
                    <a:moveTo>
                      <a:pt x="0" y="0"/>
                    </a:moveTo>
                    <a:lnTo>
                      <a:pt x="16915798" y="0"/>
                    </a:lnTo>
                    <a:lnTo>
                      <a:pt x="169157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54C5">
                  <a:alpha val="24706"/>
                </a:srgbClr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>
                <a:off x="0" y="1373906"/>
                <a:ext cx="16915798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6915798">
                    <a:moveTo>
                      <a:pt x="0" y="0"/>
                    </a:moveTo>
                    <a:lnTo>
                      <a:pt x="16915798" y="0"/>
                    </a:lnTo>
                    <a:lnTo>
                      <a:pt x="169157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54C5">
                  <a:alpha val="24706"/>
                </a:srgbClr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>
                <a:off x="0" y="2754163"/>
                <a:ext cx="16915798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6915798">
                    <a:moveTo>
                      <a:pt x="0" y="0"/>
                    </a:moveTo>
                    <a:lnTo>
                      <a:pt x="16915798" y="0"/>
                    </a:lnTo>
                    <a:lnTo>
                      <a:pt x="169157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54C5">
                  <a:alpha val="24706"/>
                </a:srgbClr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>
                <a:off x="0" y="4134419"/>
                <a:ext cx="16915798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6915798">
                    <a:moveTo>
                      <a:pt x="0" y="0"/>
                    </a:moveTo>
                    <a:lnTo>
                      <a:pt x="16915798" y="0"/>
                    </a:lnTo>
                    <a:lnTo>
                      <a:pt x="169157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54C5">
                  <a:alpha val="24706"/>
                </a:srgbClr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0" y="5514676"/>
                <a:ext cx="16915798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6915798">
                    <a:moveTo>
                      <a:pt x="0" y="0"/>
                    </a:moveTo>
                    <a:lnTo>
                      <a:pt x="16915798" y="0"/>
                    </a:lnTo>
                    <a:lnTo>
                      <a:pt x="16915798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2254C5">
                  <a:alpha val="60000"/>
                </a:srgbClr>
              </a:solidFill>
            </p:spPr>
          </p:sp>
        </p:grpSp>
        <p:sp>
          <p:nvSpPr>
            <p:cNvPr name="TextBox 36" id="36"/>
            <p:cNvSpPr txBox="true"/>
            <p:nvPr/>
          </p:nvSpPr>
          <p:spPr>
            <a:xfrm rot="0">
              <a:off x="0" y="273244"/>
              <a:ext cx="848719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2,000,000 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49096" y="1155661"/>
              <a:ext cx="799623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1,500,000 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33619" y="2038078"/>
              <a:ext cx="815100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1,000,000 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42214" y="2920495"/>
              <a:ext cx="706505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500,000 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698512" y="3802912"/>
              <a:ext cx="150207" cy="213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342"/>
                </a:lnSpc>
              </a:pPr>
              <a:r>
                <a:rPr lang="en-US" sz="958">
                  <a:solidFill>
                    <a:srgbClr val="2254C5"/>
                  </a:solidFill>
                  <a:latin typeface="Montserrat"/>
                </a:rPr>
                <a:t>0 </a:t>
              </a:r>
            </a:p>
          </p:txBody>
        </p:sp>
        <p:grpSp>
          <p:nvGrpSpPr>
            <p:cNvPr name="Group 41" id="41"/>
            <p:cNvGrpSpPr>
              <a:grpSpLocks noChangeAspect="true"/>
            </p:cNvGrpSpPr>
            <p:nvPr/>
          </p:nvGrpSpPr>
          <p:grpSpPr>
            <a:xfrm rot="0">
              <a:off x="1970766" y="349129"/>
              <a:ext cx="8732794" cy="3610154"/>
              <a:chOff x="1628080" y="-63500"/>
              <a:chExt cx="13659638" cy="5646922"/>
            </a:xfrm>
          </p:grpSpPr>
          <p:sp>
            <p:nvSpPr>
              <p:cNvPr name="Freeform 42" id="42"/>
              <p:cNvSpPr/>
              <p:nvPr/>
            </p:nvSpPr>
            <p:spPr>
              <a:xfrm>
                <a:off x="1628080" y="5446767"/>
                <a:ext cx="3475158" cy="126433"/>
              </a:xfrm>
              <a:custGeom>
                <a:avLst/>
                <a:gdLst/>
                <a:ahLst/>
                <a:cxnLst/>
                <a:rect r="r" b="b" t="t" l="l"/>
                <a:pathLst>
                  <a:path h="126433" w="3475158">
                    <a:moveTo>
                      <a:pt x="127000" y="63217"/>
                    </a:moveTo>
                    <a:cubicBezTo>
                      <a:pt x="126844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4" y="98176"/>
                      <a:pt x="127000" y="63217"/>
                    </a:cubicBezTo>
                    <a:close/>
                    <a:moveTo>
                      <a:pt x="63406" y="34642"/>
                    </a:moveTo>
                    <a:cubicBezTo>
                      <a:pt x="47675" y="34764"/>
                      <a:pt x="35001" y="47578"/>
                      <a:pt x="35052" y="63309"/>
                    </a:cubicBezTo>
                    <a:cubicBezTo>
                      <a:pt x="35104" y="79041"/>
                      <a:pt x="47861" y="91772"/>
                      <a:pt x="63593" y="91791"/>
                    </a:cubicBezTo>
                    <a:lnTo>
                      <a:pt x="3446752" y="80749"/>
                    </a:lnTo>
                    <a:cubicBezTo>
                      <a:pt x="3462484" y="80628"/>
                      <a:pt x="3475158" y="67813"/>
                      <a:pt x="3475107" y="52082"/>
                    </a:cubicBezTo>
                    <a:cubicBezTo>
                      <a:pt x="3475055" y="36350"/>
                      <a:pt x="3462298" y="23619"/>
                      <a:pt x="3446566" y="236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3" id="43"/>
              <p:cNvSpPr/>
              <p:nvPr/>
            </p:nvSpPr>
            <p:spPr>
              <a:xfrm>
                <a:off x="5011239" y="3832208"/>
                <a:ext cx="3479117" cy="1729950"/>
              </a:xfrm>
              <a:custGeom>
                <a:avLst/>
                <a:gdLst/>
                <a:ahLst/>
                <a:cxnLst/>
                <a:rect r="r" b="b" t="t" l="l"/>
                <a:pathLst>
                  <a:path h="1729950" w="3479117">
                    <a:moveTo>
                      <a:pt x="127000" y="1666733"/>
                    </a:moveTo>
                    <a:cubicBezTo>
                      <a:pt x="126844" y="1631774"/>
                      <a:pt x="98460" y="1603517"/>
                      <a:pt x="63500" y="1603517"/>
                    </a:cubicBezTo>
                    <a:cubicBezTo>
                      <a:pt x="28541" y="1603517"/>
                      <a:pt x="157" y="1631774"/>
                      <a:pt x="0" y="1666733"/>
                    </a:cubicBezTo>
                    <a:cubicBezTo>
                      <a:pt x="157" y="1701693"/>
                      <a:pt x="28541" y="1729950"/>
                      <a:pt x="63500" y="1729950"/>
                    </a:cubicBezTo>
                    <a:cubicBezTo>
                      <a:pt x="98460" y="1729950"/>
                      <a:pt x="126844" y="1701693"/>
                      <a:pt x="127000" y="1666733"/>
                    </a:cubicBezTo>
                    <a:close/>
                    <a:moveTo>
                      <a:pt x="51071" y="1641003"/>
                    </a:moveTo>
                    <a:cubicBezTo>
                      <a:pt x="36936" y="1647909"/>
                      <a:pt x="31042" y="1664941"/>
                      <a:pt x="37885" y="1679107"/>
                    </a:cubicBezTo>
                    <a:cubicBezTo>
                      <a:pt x="44727" y="1693273"/>
                      <a:pt x="61733" y="1699244"/>
                      <a:pt x="75929" y="1692464"/>
                    </a:cubicBezTo>
                    <a:lnTo>
                      <a:pt x="3459089" y="58241"/>
                    </a:lnTo>
                    <a:cubicBezTo>
                      <a:pt x="3473224" y="51334"/>
                      <a:pt x="3479118" y="34302"/>
                      <a:pt x="3472276" y="20137"/>
                    </a:cubicBezTo>
                    <a:cubicBezTo>
                      <a:pt x="3465433" y="5971"/>
                      <a:pt x="3448427" y="0"/>
                      <a:pt x="3434231" y="67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4" id="44"/>
              <p:cNvSpPr/>
              <p:nvPr/>
            </p:nvSpPr>
            <p:spPr>
              <a:xfrm>
                <a:off x="8394399" y="2175892"/>
                <a:ext cx="3479126" cy="1752043"/>
              </a:xfrm>
              <a:custGeom>
                <a:avLst/>
                <a:gdLst/>
                <a:ahLst/>
                <a:cxnLst/>
                <a:rect r="r" b="b" t="t" l="l"/>
                <a:pathLst>
                  <a:path h="1752043" w="3479126">
                    <a:moveTo>
                      <a:pt x="127000" y="1688826"/>
                    </a:moveTo>
                    <a:cubicBezTo>
                      <a:pt x="126844" y="1653867"/>
                      <a:pt x="98460" y="1625609"/>
                      <a:pt x="63500" y="1625609"/>
                    </a:cubicBezTo>
                    <a:cubicBezTo>
                      <a:pt x="28540" y="1625609"/>
                      <a:pt x="157" y="1653867"/>
                      <a:pt x="0" y="1688826"/>
                    </a:cubicBezTo>
                    <a:cubicBezTo>
                      <a:pt x="157" y="1723785"/>
                      <a:pt x="28540" y="1752043"/>
                      <a:pt x="63500" y="1752043"/>
                    </a:cubicBezTo>
                    <a:cubicBezTo>
                      <a:pt x="98460" y="1752043"/>
                      <a:pt x="126844" y="1723785"/>
                      <a:pt x="127000" y="1688826"/>
                    </a:cubicBezTo>
                    <a:close/>
                    <a:moveTo>
                      <a:pt x="50935" y="1663162"/>
                    </a:moveTo>
                    <a:cubicBezTo>
                      <a:pt x="36837" y="1670142"/>
                      <a:pt x="31032" y="1687205"/>
                      <a:pt x="37950" y="1701335"/>
                    </a:cubicBezTo>
                    <a:cubicBezTo>
                      <a:pt x="44867" y="1715464"/>
                      <a:pt x="61904" y="1721345"/>
                      <a:pt x="76065" y="1714490"/>
                    </a:cubicBezTo>
                    <a:lnTo>
                      <a:pt x="3459224" y="58183"/>
                    </a:lnTo>
                    <a:cubicBezTo>
                      <a:pt x="3473322" y="51202"/>
                      <a:pt x="3479127" y="34139"/>
                      <a:pt x="3472209" y="20010"/>
                    </a:cubicBezTo>
                    <a:cubicBezTo>
                      <a:pt x="3465293" y="5881"/>
                      <a:pt x="3448256" y="0"/>
                      <a:pt x="3434095" y="6854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>
                <a:off x="11777559" y="-63217"/>
                <a:ext cx="3510159" cy="2334844"/>
              </a:xfrm>
              <a:custGeom>
                <a:avLst/>
                <a:gdLst/>
                <a:ahLst/>
                <a:cxnLst/>
                <a:rect r="r" b="b" t="t" l="l"/>
                <a:pathLst>
                  <a:path h="2334844" w="3510159">
                    <a:moveTo>
                      <a:pt x="127000" y="2271627"/>
                    </a:moveTo>
                    <a:cubicBezTo>
                      <a:pt x="126843" y="2236668"/>
                      <a:pt x="98460" y="2208411"/>
                      <a:pt x="63500" y="2208411"/>
                    </a:cubicBezTo>
                    <a:cubicBezTo>
                      <a:pt x="28540" y="2208411"/>
                      <a:pt x="156" y="2236668"/>
                      <a:pt x="0" y="2271627"/>
                    </a:cubicBezTo>
                    <a:cubicBezTo>
                      <a:pt x="156" y="2306587"/>
                      <a:pt x="28540" y="2334844"/>
                      <a:pt x="63500" y="2334844"/>
                    </a:cubicBezTo>
                    <a:cubicBezTo>
                      <a:pt x="98460" y="2334844"/>
                      <a:pt x="126843" y="2306587"/>
                      <a:pt x="127000" y="2271627"/>
                    </a:cubicBezTo>
                    <a:close/>
                    <a:moveTo>
                      <a:pt x="47880" y="2247699"/>
                    </a:moveTo>
                    <a:cubicBezTo>
                      <a:pt x="34745" y="2256357"/>
                      <a:pt x="31078" y="2274004"/>
                      <a:pt x="39678" y="2287177"/>
                    </a:cubicBezTo>
                    <a:cubicBezTo>
                      <a:pt x="48277" y="2300351"/>
                      <a:pt x="65907" y="2304096"/>
                      <a:pt x="79119" y="2295556"/>
                    </a:cubicBezTo>
                    <a:lnTo>
                      <a:pt x="3462278" y="87145"/>
                    </a:lnTo>
                    <a:cubicBezTo>
                      <a:pt x="3475429" y="78494"/>
                      <a:pt x="3479107" y="60835"/>
                      <a:pt x="3470503" y="47653"/>
                    </a:cubicBezTo>
                    <a:cubicBezTo>
                      <a:pt x="3461897" y="34471"/>
                      <a:pt x="3444253" y="30731"/>
                      <a:pt x="3431040" y="39289"/>
                    </a:cubicBezTo>
                    <a:close/>
                    <a:moveTo>
                      <a:pt x="3510159" y="63217"/>
                    </a:moveTo>
                    <a:lnTo>
                      <a:pt x="3510159" y="63217"/>
                    </a:lnTo>
                    <a:cubicBezTo>
                      <a:pt x="3510002" y="28258"/>
                      <a:pt x="3481618" y="0"/>
                      <a:pt x="3446659" y="0"/>
                    </a:cubicBezTo>
                    <a:cubicBezTo>
                      <a:pt x="3411700" y="0"/>
                      <a:pt x="3383316" y="28258"/>
                      <a:pt x="3383159" y="63217"/>
                    </a:cubicBezTo>
                    <a:lnTo>
                      <a:pt x="3383159" y="63217"/>
                    </a:lnTo>
                    <a:cubicBezTo>
                      <a:pt x="3383316" y="98176"/>
                      <a:pt x="3411700" y="126434"/>
                      <a:pt x="3446659" y="126434"/>
                    </a:cubicBezTo>
                    <a:cubicBezTo>
                      <a:pt x="3481618" y="126434"/>
                      <a:pt x="3510002" y="98176"/>
                      <a:pt x="3510159" y="632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6" id="46"/>
              <p:cNvSpPr/>
              <p:nvPr/>
            </p:nvSpPr>
            <p:spPr>
              <a:xfrm>
                <a:off x="1628080" y="5456705"/>
                <a:ext cx="3475108" cy="126433"/>
              </a:xfrm>
              <a:custGeom>
                <a:avLst/>
                <a:gdLst/>
                <a:ahLst/>
                <a:cxnLst/>
                <a:rect r="r" b="b" t="t" l="l"/>
                <a:pathLst>
                  <a:path h="126433" w="3475108">
                    <a:moveTo>
                      <a:pt x="127000" y="63217"/>
                    </a:moveTo>
                    <a:cubicBezTo>
                      <a:pt x="126844" y="28257"/>
                      <a:pt x="98459" y="0"/>
                      <a:pt x="63500" y="0"/>
                    </a:cubicBezTo>
                    <a:cubicBezTo>
                      <a:pt x="28540" y="0"/>
                      <a:pt x="156" y="28257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4" y="98176"/>
                      <a:pt x="127000" y="63217"/>
                    </a:cubicBezTo>
                    <a:close/>
                    <a:moveTo>
                      <a:pt x="63498" y="34642"/>
                    </a:moveTo>
                    <a:cubicBezTo>
                      <a:pt x="47766" y="34713"/>
                      <a:pt x="35051" y="47487"/>
                      <a:pt x="35052" y="63219"/>
                    </a:cubicBezTo>
                    <a:cubicBezTo>
                      <a:pt x="35054" y="78951"/>
                      <a:pt x="47771" y="91723"/>
                      <a:pt x="63502" y="91792"/>
                    </a:cubicBezTo>
                    <a:lnTo>
                      <a:pt x="3446662" y="91516"/>
                    </a:lnTo>
                    <a:cubicBezTo>
                      <a:pt x="3462393" y="91444"/>
                      <a:pt x="3475108" y="78670"/>
                      <a:pt x="3475107" y="62938"/>
                    </a:cubicBezTo>
                    <a:cubicBezTo>
                      <a:pt x="3475106" y="47206"/>
                      <a:pt x="3462389" y="34435"/>
                      <a:pt x="3446657" y="34366"/>
                    </a:cubicBezTo>
                    <a:close/>
                  </a:path>
                </a:pathLst>
              </a:custGeom>
              <a:solidFill>
                <a:srgbClr val="2254C5"/>
              </a:solidFill>
            </p:spPr>
          </p:sp>
          <p:sp>
            <p:nvSpPr>
              <p:cNvPr name="Freeform 47" id="47"/>
              <p:cNvSpPr/>
              <p:nvPr/>
            </p:nvSpPr>
            <p:spPr>
              <a:xfrm>
                <a:off x="5011239" y="5456429"/>
                <a:ext cx="3475108" cy="126433"/>
              </a:xfrm>
              <a:custGeom>
                <a:avLst/>
                <a:gdLst/>
                <a:ahLst/>
                <a:cxnLst/>
                <a:rect r="r" b="b" t="t" l="l"/>
                <a:pathLst>
                  <a:path h="126433" w="3475108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63498" y="34642"/>
                    </a:moveTo>
                    <a:cubicBezTo>
                      <a:pt x="47767" y="34713"/>
                      <a:pt x="35052" y="47487"/>
                      <a:pt x="35053" y="63219"/>
                    </a:cubicBezTo>
                    <a:cubicBezTo>
                      <a:pt x="35054" y="78951"/>
                      <a:pt x="47771" y="91723"/>
                      <a:pt x="63503" y="91792"/>
                    </a:cubicBezTo>
                    <a:lnTo>
                      <a:pt x="3446663" y="91515"/>
                    </a:lnTo>
                    <a:cubicBezTo>
                      <a:pt x="3462394" y="91444"/>
                      <a:pt x="3475109" y="78670"/>
                      <a:pt x="3475108" y="62938"/>
                    </a:cubicBezTo>
                    <a:cubicBezTo>
                      <a:pt x="3475107" y="47206"/>
                      <a:pt x="3462390" y="34434"/>
                      <a:pt x="3446658" y="34365"/>
                    </a:cubicBezTo>
                    <a:close/>
                  </a:path>
                </a:pathLst>
              </a:custGeom>
              <a:solidFill>
                <a:srgbClr val="2254C5"/>
              </a:solidFill>
            </p:spPr>
          </p:sp>
          <p:sp>
            <p:nvSpPr>
              <p:cNvPr name="Freeform 48" id="48"/>
              <p:cNvSpPr/>
              <p:nvPr/>
            </p:nvSpPr>
            <p:spPr>
              <a:xfrm>
                <a:off x="8394399" y="5456153"/>
                <a:ext cx="3475107" cy="126433"/>
              </a:xfrm>
              <a:custGeom>
                <a:avLst/>
                <a:gdLst/>
                <a:ahLst/>
                <a:cxnLst/>
                <a:rect r="r" b="b" t="t" l="l"/>
                <a:pathLst>
                  <a:path h="126433" w="3475107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0" y="0"/>
                      <a:pt x="157" y="28257"/>
                      <a:pt x="0" y="63216"/>
                    </a:cubicBezTo>
                    <a:cubicBezTo>
                      <a:pt x="157" y="98175"/>
                      <a:pt x="28540" y="126433"/>
                      <a:pt x="63500" y="126433"/>
                    </a:cubicBezTo>
                    <a:cubicBezTo>
                      <a:pt x="98460" y="126433"/>
                      <a:pt x="126844" y="98175"/>
                      <a:pt x="127000" y="63216"/>
                    </a:cubicBezTo>
                    <a:close/>
                    <a:moveTo>
                      <a:pt x="63500" y="34641"/>
                    </a:moveTo>
                    <a:cubicBezTo>
                      <a:pt x="47769" y="34712"/>
                      <a:pt x="35052" y="47484"/>
                      <a:pt x="35052" y="63216"/>
                    </a:cubicBezTo>
                    <a:cubicBezTo>
                      <a:pt x="35052" y="78948"/>
                      <a:pt x="47769" y="91721"/>
                      <a:pt x="63500" y="91791"/>
                    </a:cubicBezTo>
                    <a:lnTo>
                      <a:pt x="3446660" y="91791"/>
                    </a:lnTo>
                    <a:cubicBezTo>
                      <a:pt x="3462391" y="91721"/>
                      <a:pt x="3475108" y="78948"/>
                      <a:pt x="3475108" y="63216"/>
                    </a:cubicBezTo>
                    <a:cubicBezTo>
                      <a:pt x="3475108" y="47484"/>
                      <a:pt x="3462391" y="34712"/>
                      <a:pt x="3446660" y="34641"/>
                    </a:cubicBezTo>
                    <a:close/>
                  </a:path>
                </a:pathLst>
              </a:custGeom>
              <a:solidFill>
                <a:srgbClr val="2254C5"/>
              </a:solidFill>
            </p:spPr>
          </p:sp>
          <p:sp>
            <p:nvSpPr>
              <p:cNvPr name="Freeform 49" id="49"/>
              <p:cNvSpPr/>
              <p:nvPr/>
            </p:nvSpPr>
            <p:spPr>
              <a:xfrm>
                <a:off x="11777559" y="5455601"/>
                <a:ext cx="3510159" cy="126985"/>
              </a:xfrm>
              <a:custGeom>
                <a:avLst/>
                <a:gdLst/>
                <a:ahLst/>
                <a:cxnLst/>
                <a:rect r="r" b="b" t="t" l="l"/>
                <a:pathLst>
                  <a:path h="126985" w="3510159">
                    <a:moveTo>
                      <a:pt x="127000" y="63768"/>
                    </a:moveTo>
                    <a:cubicBezTo>
                      <a:pt x="126843" y="28809"/>
                      <a:pt x="98460" y="552"/>
                      <a:pt x="63500" y="552"/>
                    </a:cubicBezTo>
                    <a:cubicBezTo>
                      <a:pt x="28540" y="552"/>
                      <a:pt x="156" y="28809"/>
                      <a:pt x="0" y="63768"/>
                    </a:cubicBezTo>
                    <a:cubicBezTo>
                      <a:pt x="156" y="98727"/>
                      <a:pt x="28540" y="126985"/>
                      <a:pt x="63500" y="126985"/>
                    </a:cubicBezTo>
                    <a:cubicBezTo>
                      <a:pt x="98460" y="126985"/>
                      <a:pt x="126843" y="98727"/>
                      <a:pt x="127000" y="63768"/>
                    </a:cubicBezTo>
                    <a:close/>
                    <a:moveTo>
                      <a:pt x="63495" y="35193"/>
                    </a:moveTo>
                    <a:cubicBezTo>
                      <a:pt x="47763" y="35266"/>
                      <a:pt x="35049" y="48041"/>
                      <a:pt x="35052" y="63773"/>
                    </a:cubicBezTo>
                    <a:cubicBezTo>
                      <a:pt x="35055" y="79505"/>
                      <a:pt x="47773" y="92275"/>
                      <a:pt x="63504" y="92343"/>
                    </a:cubicBezTo>
                    <a:lnTo>
                      <a:pt x="3446664" y="91791"/>
                    </a:lnTo>
                    <a:cubicBezTo>
                      <a:pt x="3462396" y="91719"/>
                      <a:pt x="3475108" y="78944"/>
                      <a:pt x="3475107" y="63212"/>
                    </a:cubicBezTo>
                    <a:cubicBezTo>
                      <a:pt x="3475104" y="47480"/>
                      <a:pt x="3462387" y="34709"/>
                      <a:pt x="3446654" y="34641"/>
                    </a:cubicBezTo>
                    <a:close/>
                    <a:moveTo>
                      <a:pt x="3510159" y="63216"/>
                    </a:moveTo>
                    <a:cubicBezTo>
                      <a:pt x="3510002" y="28257"/>
                      <a:pt x="3481618" y="0"/>
                      <a:pt x="3446659" y="0"/>
                    </a:cubicBezTo>
                    <a:cubicBezTo>
                      <a:pt x="3411700" y="0"/>
                      <a:pt x="3383316" y="28257"/>
                      <a:pt x="3383159" y="63216"/>
                    </a:cubicBezTo>
                    <a:cubicBezTo>
                      <a:pt x="3383316" y="98176"/>
                      <a:pt x="3411700" y="126433"/>
                      <a:pt x="3446659" y="126433"/>
                    </a:cubicBezTo>
                    <a:cubicBezTo>
                      <a:pt x="3481618" y="126433"/>
                      <a:pt x="3510002" y="98176"/>
                      <a:pt x="3510159" y="63216"/>
                    </a:cubicBezTo>
                    <a:close/>
                  </a:path>
                </a:pathLst>
              </a:custGeom>
              <a:solidFill>
                <a:srgbClr val="2254C5"/>
              </a:solidFill>
            </p:spPr>
          </p:sp>
        </p:grpSp>
      </p:grpSp>
      <p:grpSp>
        <p:nvGrpSpPr>
          <p:cNvPr name="Group 50" id="50"/>
          <p:cNvGrpSpPr/>
          <p:nvPr/>
        </p:nvGrpSpPr>
        <p:grpSpPr>
          <a:xfrm rot="0">
            <a:off x="11567091" y="4019697"/>
            <a:ext cx="5692209" cy="807137"/>
            <a:chOff x="0" y="0"/>
            <a:chExt cx="3208308" cy="454928"/>
          </a:xfrm>
        </p:grpSpPr>
        <p:sp>
          <p:nvSpPr>
            <p:cNvPr name="Freeform 51" id="51"/>
            <p:cNvSpPr/>
            <p:nvPr/>
          </p:nvSpPr>
          <p:spPr>
            <a:xfrm>
              <a:off x="0" y="0"/>
              <a:ext cx="3208307" cy="454928"/>
            </a:xfrm>
            <a:custGeom>
              <a:avLst/>
              <a:gdLst/>
              <a:ahLst/>
              <a:cxnLst/>
              <a:rect r="r" b="b" t="t" l="l"/>
              <a:pathLst>
                <a:path h="454928" w="3208307">
                  <a:moveTo>
                    <a:pt x="0" y="0"/>
                  </a:moveTo>
                  <a:lnTo>
                    <a:pt x="3208307" y="0"/>
                  </a:lnTo>
                  <a:lnTo>
                    <a:pt x="3208307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sp>
        <p:nvSpPr>
          <p:cNvPr name="TextBox 52" id="52"/>
          <p:cNvSpPr txBox="true"/>
          <p:nvPr/>
        </p:nvSpPr>
        <p:spPr>
          <a:xfrm rot="0">
            <a:off x="11771405" y="4157613"/>
            <a:ext cx="5487895" cy="474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4"/>
              </a:lnSpc>
            </a:pPr>
            <a:r>
              <a:rPr lang="en-US" sz="2745">
                <a:solidFill>
                  <a:srgbClr val="FFFFFF"/>
                </a:solidFill>
                <a:latin typeface="Montserrat Classic"/>
              </a:rPr>
              <a:t>5 year Revenue Projection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50061" y="661348"/>
            <a:ext cx="6437939" cy="0"/>
          </a:xfrm>
          <a:prstGeom prst="line">
            <a:avLst/>
          </a:prstGeom>
          <a:ln cap="flat" w="28575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0" y="9728445"/>
            <a:ext cx="18395101" cy="0"/>
          </a:xfrm>
          <a:prstGeom prst="line">
            <a:avLst/>
          </a:prstGeom>
          <a:ln cap="flat" w="38100">
            <a:solidFill>
              <a:srgbClr val="170B5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648205" y="7625993"/>
            <a:ext cx="1222190" cy="163230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371235" y="3030016"/>
            <a:ext cx="2390703" cy="807137"/>
            <a:chOff x="0" y="0"/>
            <a:chExt cx="1347475" cy="45492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347475" cy="454928"/>
            </a:xfrm>
            <a:custGeom>
              <a:avLst/>
              <a:gdLst/>
              <a:ahLst/>
              <a:cxnLst/>
              <a:rect r="r" b="b" t="t" l="l"/>
              <a:pathLst>
                <a:path h="454928" w="1347475">
                  <a:moveTo>
                    <a:pt x="0" y="0"/>
                  </a:moveTo>
                  <a:lnTo>
                    <a:pt x="1347475" y="0"/>
                  </a:lnTo>
                  <a:lnTo>
                    <a:pt x="1347475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371235" y="5264269"/>
            <a:ext cx="2390703" cy="807137"/>
            <a:chOff x="0" y="0"/>
            <a:chExt cx="1347475" cy="45492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347475" cy="454928"/>
            </a:xfrm>
            <a:custGeom>
              <a:avLst/>
              <a:gdLst/>
              <a:ahLst/>
              <a:cxnLst/>
              <a:rect r="r" b="b" t="t" l="l"/>
              <a:pathLst>
                <a:path h="454928" w="1347475">
                  <a:moveTo>
                    <a:pt x="0" y="0"/>
                  </a:moveTo>
                  <a:lnTo>
                    <a:pt x="1347475" y="0"/>
                  </a:lnTo>
                  <a:lnTo>
                    <a:pt x="1347475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654710" y="2925241"/>
            <a:ext cx="2390703" cy="807137"/>
            <a:chOff x="0" y="0"/>
            <a:chExt cx="1347475" cy="454928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347475" cy="454928"/>
            </a:xfrm>
            <a:custGeom>
              <a:avLst/>
              <a:gdLst/>
              <a:ahLst/>
              <a:cxnLst/>
              <a:rect r="r" b="b" t="t" l="l"/>
              <a:pathLst>
                <a:path h="454928" w="1347475">
                  <a:moveTo>
                    <a:pt x="0" y="0"/>
                  </a:moveTo>
                  <a:lnTo>
                    <a:pt x="1347475" y="0"/>
                  </a:lnTo>
                  <a:lnTo>
                    <a:pt x="1347475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654710" y="5415323"/>
            <a:ext cx="2390703" cy="807137"/>
            <a:chOff x="0" y="0"/>
            <a:chExt cx="1347475" cy="454928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1347475" cy="454928"/>
            </a:xfrm>
            <a:custGeom>
              <a:avLst/>
              <a:gdLst/>
              <a:ahLst/>
              <a:cxnLst/>
              <a:rect r="r" b="b" t="t" l="l"/>
              <a:pathLst>
                <a:path h="454928" w="1347475">
                  <a:moveTo>
                    <a:pt x="0" y="0"/>
                  </a:moveTo>
                  <a:lnTo>
                    <a:pt x="1347475" y="0"/>
                  </a:lnTo>
                  <a:lnTo>
                    <a:pt x="1347475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371235" y="7333076"/>
            <a:ext cx="2390703" cy="807137"/>
            <a:chOff x="0" y="0"/>
            <a:chExt cx="1347475" cy="454928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1347475" cy="454928"/>
            </a:xfrm>
            <a:custGeom>
              <a:avLst/>
              <a:gdLst/>
              <a:ahLst/>
              <a:cxnLst/>
              <a:rect r="r" b="b" t="t" l="l"/>
              <a:pathLst>
                <a:path h="454928" w="1347475">
                  <a:moveTo>
                    <a:pt x="0" y="0"/>
                  </a:moveTo>
                  <a:lnTo>
                    <a:pt x="1347475" y="0"/>
                  </a:lnTo>
                  <a:lnTo>
                    <a:pt x="1347475" y="454928"/>
                  </a:lnTo>
                  <a:lnTo>
                    <a:pt x="0" y="454928"/>
                  </a:lnTo>
                  <a:close/>
                </a:path>
              </a:pathLst>
            </a:custGeom>
            <a:solidFill>
              <a:srgbClr val="170B50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15661" r="0" b="11372"/>
          <a:stretch>
            <a:fillRect/>
          </a:stretch>
        </p:blipFill>
        <p:spPr>
          <a:xfrm flipH="false" flipV="false" rot="0">
            <a:off x="6912399" y="121712"/>
            <a:ext cx="5322337" cy="2574929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371235" y="1830502"/>
            <a:ext cx="12869530" cy="1094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>
                <a:solidFill>
                  <a:srgbClr val="170B50"/>
                </a:solidFill>
                <a:latin typeface="Montserrat Semi-Bold Bold"/>
              </a:rPr>
              <a:t>Achievements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00469" y="3138310"/>
            <a:ext cx="13322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2023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71235" y="4172704"/>
            <a:ext cx="613141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0B50"/>
                </a:solidFill>
                <a:latin typeface="Montserrat Bold"/>
              </a:rPr>
              <a:t>OAR selected  for innovation acceleration cohort by Stanford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00469" y="5348648"/>
            <a:ext cx="13322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2023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1235" y="6412961"/>
            <a:ext cx="613141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0B50"/>
                </a:solidFill>
                <a:latin typeface="Montserrat Bold"/>
              </a:rPr>
              <a:t>OAR selected by KSUM for the  MDP program at IIMK for 2023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183944" y="3026233"/>
            <a:ext cx="13322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2022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183944" y="5523617"/>
            <a:ext cx="13322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2022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654710" y="4199518"/>
            <a:ext cx="613141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0B50"/>
                </a:solidFill>
                <a:latin typeface="Montserrat Bold"/>
              </a:rPr>
              <a:t>OAR selected  for attending Artha EDP cohort by KSUM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16787" y="6460586"/>
            <a:ext cx="613141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0B50"/>
                </a:solidFill>
                <a:latin typeface="Montserrat Bold"/>
              </a:rPr>
              <a:t>OAR selected for the NASCOM Pitch fest in Bangalore by KSUM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00469" y="7437851"/>
            <a:ext cx="133223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Classic"/>
              </a:rPr>
              <a:t>2022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71235" y="8378338"/>
            <a:ext cx="613141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170B50"/>
                </a:solidFill>
                <a:latin typeface="Montserrat Bold"/>
              </a:rPr>
              <a:t>OARselected for the first level pitching to IIM incubation program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DAFdQcPrOK0</dc:identifier>
  <dcterms:modified xsi:type="dcterms:W3CDTF">2011-08-01T06:04:30Z</dcterms:modified>
  <cp:revision>1</cp:revision>
  <dc:title>Blue White Business Pitch Deck Presentation</dc:title>
</cp:coreProperties>
</file>