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oboto Slab"/>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3D83EF-AF96-48F1-A310-A872648E38F4}">
  <a:tblStyle styleId="{1F3D83EF-AF96-48F1-A310-A872648E38F4}" styleName="Table_0">
    <a:wholeTbl>
      <a:tcTxStyle b="off" i="off">
        <a:font>
          <a:latin typeface="Avenir Next LT Pro"/>
          <a:ea typeface="Avenir Next LT Pro"/>
          <a:cs typeface="Avenir Next LT Pro"/>
        </a:font>
        <a:schemeClr val="lt1"/>
      </a:tcTxStyle>
      <a:tcStyle>
        <a:tcBdr>
          <a:left>
            <a:ln cap="flat" cmpd="sng" w="9525">
              <a:solidFill>
                <a:srgbClr val="F3C1BC"/>
              </a:solidFill>
              <a:prstDash val="solid"/>
              <a:round/>
              <a:headEnd len="sm" w="sm" type="none"/>
              <a:tailEnd len="sm" w="sm" type="none"/>
            </a:ln>
          </a:left>
          <a:right>
            <a:ln cap="flat" cmpd="sng" w="9525">
              <a:solidFill>
                <a:srgbClr val="F3C1BC"/>
              </a:solidFill>
              <a:prstDash val="solid"/>
              <a:round/>
              <a:headEnd len="sm" w="sm" type="none"/>
              <a:tailEnd len="sm" w="sm" type="none"/>
            </a:ln>
          </a:right>
          <a:top>
            <a:ln cap="flat" cmpd="sng" w="9525">
              <a:solidFill>
                <a:srgbClr val="F3C1BC"/>
              </a:solidFill>
              <a:prstDash val="solid"/>
              <a:round/>
              <a:headEnd len="sm" w="sm" type="none"/>
              <a:tailEnd len="sm" w="sm" type="none"/>
            </a:ln>
          </a:top>
          <a:bottom>
            <a:ln cap="flat" cmpd="sng" w="9525">
              <a:solidFill>
                <a:srgbClr val="F3C1BC"/>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a:tcStyle>
        <a:tcBdr>
          <a:bottom>
            <a:ln cap="flat" cmpd="sng" w="9525">
              <a:solidFill>
                <a:srgbClr val="000000">
                  <a:alpha val="0"/>
                </a:srgbClr>
              </a:solidFill>
              <a:prstDash val="solid"/>
              <a:round/>
              <a:headEnd len="sm" w="sm" type="none"/>
              <a:tailEnd len="sm" w="sm" type="none"/>
            </a:ln>
          </a:bottom>
        </a:tcBdr>
      </a:tcStyle>
    </a:neCell>
    <a:nwCell>
      <a:tcTxStyle/>
    </a:nwCell>
  </a:tblStyle>
  <a:tblStyle styleId="{A587339B-BD54-4AD7-9CB6-F43B817D979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Slab-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612648" y="557783"/>
            <a:ext cx="10969752" cy="313080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612648" y="3902206"/>
            <a:ext cx="10969752" cy="2240529"/>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SzPts val="2000"/>
              <a:buNone/>
              <a:defRPr sz="2000"/>
            </a:lvl1pPr>
            <a:lvl2pPr lvl="1" algn="ctr">
              <a:lnSpc>
                <a:spcPct val="110000"/>
              </a:lnSpc>
              <a:spcBef>
                <a:spcPts val="500"/>
              </a:spcBef>
              <a:spcAft>
                <a:spcPts val="0"/>
              </a:spcAft>
              <a:buSzPts val="2000"/>
              <a:buNone/>
              <a:defRPr sz="2000"/>
            </a:lvl2pPr>
            <a:lvl3pPr lvl="2" algn="ctr">
              <a:lnSpc>
                <a:spcPct val="110000"/>
              </a:lnSpc>
              <a:spcBef>
                <a:spcPts val="500"/>
              </a:spcBef>
              <a:spcAft>
                <a:spcPts val="0"/>
              </a:spcAft>
              <a:buSzPts val="1800"/>
              <a:buNone/>
              <a:defRPr sz="1800"/>
            </a:lvl3pPr>
            <a:lvl4pPr lvl="3" algn="ctr">
              <a:lnSpc>
                <a:spcPct val="110000"/>
              </a:lnSpc>
              <a:spcBef>
                <a:spcPts val="500"/>
              </a:spcBef>
              <a:spcAft>
                <a:spcPts val="0"/>
              </a:spcAft>
              <a:buSzPts val="1600"/>
              <a:buNone/>
              <a:defRPr sz="1600"/>
            </a:lvl4pPr>
            <a:lvl5pPr lvl="4" algn="ctr">
              <a:lnSpc>
                <a:spcPct val="11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rot="5400000">
            <a:off x="4077733" y="-1361929"/>
            <a:ext cx="4036534" cy="109728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a:lvl1pPr>
            <a:lvl2pPr indent="-228600" lvl="1" marL="914400" algn="l">
              <a:lnSpc>
                <a:spcPct val="110000"/>
              </a:lnSpc>
              <a:spcBef>
                <a:spcPts val="500"/>
              </a:spcBef>
              <a:spcAft>
                <a:spcPts val="0"/>
              </a:spcAft>
              <a:buSzPts val="1800"/>
              <a:buNone/>
              <a:defRPr/>
            </a:lvl2pPr>
            <a:lvl3pPr indent="-228600" lvl="2" marL="1371600" algn="l">
              <a:lnSpc>
                <a:spcPct val="110000"/>
              </a:lnSpc>
              <a:spcBef>
                <a:spcPts val="500"/>
              </a:spcBef>
              <a:spcAft>
                <a:spcPts val="0"/>
              </a:spcAft>
              <a:buSzPts val="1800"/>
              <a:buNone/>
              <a:defRPr/>
            </a:lvl3pPr>
            <a:lvl4pPr indent="-228600" lvl="3" marL="1828800" algn="l">
              <a:lnSpc>
                <a:spcPct val="110000"/>
              </a:lnSpc>
              <a:spcBef>
                <a:spcPts val="500"/>
              </a:spcBef>
              <a:spcAft>
                <a:spcPts val="0"/>
              </a:spcAft>
              <a:buSzPts val="1800"/>
              <a:buNone/>
              <a:defRPr/>
            </a:lvl4pPr>
            <a:lvl5pPr indent="-228600" lvl="4" marL="2286000" algn="l">
              <a:lnSpc>
                <a:spcPct val="11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7330416" y="1952268"/>
            <a:ext cx="5643420" cy="285445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1658088" y="-487656"/>
            <a:ext cx="5643420" cy="77343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a:lvl1pPr>
            <a:lvl2pPr indent="-228600" lvl="1" marL="914400" algn="l">
              <a:lnSpc>
                <a:spcPct val="110000"/>
              </a:lnSpc>
              <a:spcBef>
                <a:spcPts val="500"/>
              </a:spcBef>
              <a:spcAft>
                <a:spcPts val="0"/>
              </a:spcAft>
              <a:buSzPts val="1800"/>
              <a:buNone/>
              <a:defRPr/>
            </a:lvl2pPr>
            <a:lvl3pPr indent="-228600" lvl="2" marL="1371600" algn="l">
              <a:lnSpc>
                <a:spcPct val="110000"/>
              </a:lnSpc>
              <a:spcBef>
                <a:spcPts val="500"/>
              </a:spcBef>
              <a:spcAft>
                <a:spcPts val="0"/>
              </a:spcAft>
              <a:buSzPts val="1800"/>
              <a:buNone/>
              <a:defRPr/>
            </a:lvl3pPr>
            <a:lvl4pPr indent="-228600" lvl="3" marL="1828800" algn="l">
              <a:lnSpc>
                <a:spcPct val="110000"/>
              </a:lnSpc>
              <a:spcBef>
                <a:spcPts val="500"/>
              </a:spcBef>
              <a:spcAft>
                <a:spcPts val="0"/>
              </a:spcAft>
              <a:buSzPts val="1800"/>
              <a:buNone/>
              <a:defRPr/>
            </a:lvl4pPr>
            <a:lvl5pPr indent="-228600" lvl="4" marL="2286000" algn="l">
              <a:lnSpc>
                <a:spcPct val="11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609600" y="2106204"/>
            <a:ext cx="10972800" cy="403653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a:lvl1pPr>
            <a:lvl2pPr indent="-228600" lvl="1" marL="914400" algn="l">
              <a:lnSpc>
                <a:spcPct val="110000"/>
              </a:lnSpc>
              <a:spcBef>
                <a:spcPts val="500"/>
              </a:spcBef>
              <a:spcAft>
                <a:spcPts val="0"/>
              </a:spcAft>
              <a:buSzPts val="1800"/>
              <a:buNone/>
              <a:defRPr/>
            </a:lvl2pPr>
            <a:lvl3pPr indent="-228600" lvl="2" marL="1371600" algn="l">
              <a:lnSpc>
                <a:spcPct val="110000"/>
              </a:lnSpc>
              <a:spcBef>
                <a:spcPts val="500"/>
              </a:spcBef>
              <a:spcAft>
                <a:spcPts val="0"/>
              </a:spcAft>
              <a:buSzPts val="1800"/>
              <a:buNone/>
              <a:defRPr/>
            </a:lvl3pPr>
            <a:lvl4pPr indent="-228600" lvl="3" marL="1828800" algn="l">
              <a:lnSpc>
                <a:spcPct val="110000"/>
              </a:lnSpc>
              <a:spcBef>
                <a:spcPts val="500"/>
              </a:spcBef>
              <a:spcAft>
                <a:spcPts val="0"/>
              </a:spcAft>
              <a:buSzPts val="1800"/>
              <a:buNone/>
              <a:defRPr/>
            </a:lvl4pPr>
            <a:lvl5pPr indent="-228600" lvl="4" marL="2286000" algn="l">
              <a:lnSpc>
                <a:spcPct val="11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4"/>
          <p:cNvSpPr txBox="1"/>
          <p:nvPr>
            <p:ph type="title"/>
          </p:nvPr>
        </p:nvSpPr>
        <p:spPr>
          <a:xfrm>
            <a:off x="612648" y="557784"/>
            <a:ext cx="10969752" cy="3146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12648" y="3902207"/>
            <a:ext cx="10969752" cy="2187443"/>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000"/>
              <a:buNone/>
              <a:defRPr sz="2000">
                <a:solidFill>
                  <a:schemeClr val="dk1"/>
                </a:solidFill>
              </a:defRPr>
            </a:lvl1pPr>
            <a:lvl2pPr indent="-228600" lvl="1" marL="914400" algn="l">
              <a:lnSpc>
                <a:spcPct val="110000"/>
              </a:lnSpc>
              <a:spcBef>
                <a:spcPts val="500"/>
              </a:spcBef>
              <a:spcAft>
                <a:spcPts val="0"/>
              </a:spcAft>
              <a:buSzPts val="2000"/>
              <a:buNone/>
              <a:defRPr sz="2000">
                <a:solidFill>
                  <a:srgbClr val="888888"/>
                </a:solidFill>
              </a:defRPr>
            </a:lvl2pPr>
            <a:lvl3pPr indent="-228600" lvl="2" marL="1371600" algn="l">
              <a:lnSpc>
                <a:spcPct val="110000"/>
              </a:lnSpc>
              <a:spcBef>
                <a:spcPts val="500"/>
              </a:spcBef>
              <a:spcAft>
                <a:spcPts val="0"/>
              </a:spcAft>
              <a:buSzPts val="1800"/>
              <a:buNone/>
              <a:defRPr sz="1800">
                <a:solidFill>
                  <a:srgbClr val="888888"/>
                </a:solidFill>
              </a:defRPr>
            </a:lvl3pPr>
            <a:lvl4pPr indent="-228600" lvl="3" marL="1828800" algn="l">
              <a:lnSpc>
                <a:spcPct val="110000"/>
              </a:lnSpc>
              <a:spcBef>
                <a:spcPts val="500"/>
              </a:spcBef>
              <a:spcAft>
                <a:spcPts val="0"/>
              </a:spcAft>
              <a:buSzPts val="1600"/>
              <a:buNone/>
              <a:defRPr sz="1600">
                <a:solidFill>
                  <a:srgbClr val="888888"/>
                </a:solidFill>
              </a:defRPr>
            </a:lvl4pPr>
            <a:lvl5pPr indent="-228600" lvl="4" marL="2286000" algn="l">
              <a:lnSpc>
                <a:spcPct val="11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4"/>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5"/>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609600" y="2081369"/>
            <a:ext cx="5410200" cy="4095593"/>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a:lvl1pPr>
            <a:lvl2pPr indent="-228600" lvl="1" marL="914400" algn="l">
              <a:lnSpc>
                <a:spcPct val="110000"/>
              </a:lnSpc>
              <a:spcBef>
                <a:spcPts val="500"/>
              </a:spcBef>
              <a:spcAft>
                <a:spcPts val="0"/>
              </a:spcAft>
              <a:buSzPts val="1800"/>
              <a:buNone/>
              <a:defRPr/>
            </a:lvl2pPr>
            <a:lvl3pPr indent="-228600" lvl="2" marL="1371600" algn="l">
              <a:lnSpc>
                <a:spcPct val="110000"/>
              </a:lnSpc>
              <a:spcBef>
                <a:spcPts val="500"/>
              </a:spcBef>
              <a:spcAft>
                <a:spcPts val="0"/>
              </a:spcAft>
              <a:buSzPts val="1800"/>
              <a:buNone/>
              <a:defRPr/>
            </a:lvl3pPr>
            <a:lvl4pPr indent="-228600" lvl="3" marL="1828800" algn="l">
              <a:lnSpc>
                <a:spcPct val="110000"/>
              </a:lnSpc>
              <a:spcBef>
                <a:spcPts val="500"/>
              </a:spcBef>
              <a:spcAft>
                <a:spcPts val="0"/>
              </a:spcAft>
              <a:buSzPts val="1800"/>
              <a:buNone/>
              <a:defRPr/>
            </a:lvl4pPr>
            <a:lvl5pPr indent="-228600" lvl="4" marL="2286000" algn="l">
              <a:lnSpc>
                <a:spcPct val="11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2" type="body"/>
          </p:nvPr>
        </p:nvSpPr>
        <p:spPr>
          <a:xfrm>
            <a:off x="6172202" y="2081369"/>
            <a:ext cx="5410200" cy="4095593"/>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a:lvl1pPr>
            <a:lvl2pPr indent="-228600" lvl="1" marL="914400" algn="l">
              <a:lnSpc>
                <a:spcPct val="110000"/>
              </a:lnSpc>
              <a:spcBef>
                <a:spcPts val="500"/>
              </a:spcBef>
              <a:spcAft>
                <a:spcPts val="0"/>
              </a:spcAft>
              <a:buSzPts val="1800"/>
              <a:buNone/>
              <a:defRPr/>
            </a:lvl2pPr>
            <a:lvl3pPr indent="-228600" lvl="2" marL="1371600" algn="l">
              <a:lnSpc>
                <a:spcPct val="110000"/>
              </a:lnSpc>
              <a:spcBef>
                <a:spcPts val="500"/>
              </a:spcBef>
              <a:spcAft>
                <a:spcPts val="0"/>
              </a:spcAft>
              <a:buSzPts val="1800"/>
              <a:buNone/>
              <a:defRPr/>
            </a:lvl3pPr>
            <a:lvl4pPr indent="-228600" lvl="3" marL="1828800" algn="l">
              <a:lnSpc>
                <a:spcPct val="110000"/>
              </a:lnSpc>
              <a:spcBef>
                <a:spcPts val="500"/>
              </a:spcBef>
              <a:spcAft>
                <a:spcPts val="0"/>
              </a:spcAft>
              <a:buSzPts val="1800"/>
              <a:buNone/>
              <a:defRPr/>
            </a:lvl4pPr>
            <a:lvl5pPr indent="-228600" lvl="4" marL="2286000" algn="l">
              <a:lnSpc>
                <a:spcPct val="11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6"/>
          <p:cNvSpPr txBox="1"/>
          <p:nvPr>
            <p:ph type="title"/>
          </p:nvPr>
        </p:nvSpPr>
        <p:spPr>
          <a:xfrm>
            <a:off x="609600" y="365125"/>
            <a:ext cx="10745788"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609600" y="1895096"/>
            <a:ext cx="53879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2400"/>
              <a:buNone/>
              <a:defRPr b="0" i="0" sz="2400"/>
            </a:lvl1pPr>
            <a:lvl2pPr indent="-228600" lvl="1" marL="914400" algn="l">
              <a:lnSpc>
                <a:spcPct val="110000"/>
              </a:lnSpc>
              <a:spcBef>
                <a:spcPts val="500"/>
              </a:spcBef>
              <a:spcAft>
                <a:spcPts val="0"/>
              </a:spcAft>
              <a:buSzPts val="2000"/>
              <a:buNone/>
              <a:defRPr b="1" sz="20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2" type="body"/>
          </p:nvPr>
        </p:nvSpPr>
        <p:spPr>
          <a:xfrm>
            <a:off x="609600" y="2842211"/>
            <a:ext cx="5387975" cy="33474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a:lvl1pPr>
            <a:lvl2pPr indent="-228600" lvl="1" marL="914400" algn="l">
              <a:lnSpc>
                <a:spcPct val="110000"/>
              </a:lnSpc>
              <a:spcBef>
                <a:spcPts val="500"/>
              </a:spcBef>
              <a:spcAft>
                <a:spcPts val="0"/>
              </a:spcAft>
              <a:buSzPts val="1800"/>
              <a:buNone/>
              <a:defRPr/>
            </a:lvl2pPr>
            <a:lvl3pPr indent="-228600" lvl="2" marL="1371600" algn="l">
              <a:lnSpc>
                <a:spcPct val="110000"/>
              </a:lnSpc>
              <a:spcBef>
                <a:spcPts val="500"/>
              </a:spcBef>
              <a:spcAft>
                <a:spcPts val="0"/>
              </a:spcAft>
              <a:buSzPts val="1800"/>
              <a:buNone/>
              <a:defRPr/>
            </a:lvl3pPr>
            <a:lvl4pPr indent="-228600" lvl="3" marL="1828800" algn="l">
              <a:lnSpc>
                <a:spcPct val="110000"/>
              </a:lnSpc>
              <a:spcBef>
                <a:spcPts val="500"/>
              </a:spcBef>
              <a:spcAft>
                <a:spcPts val="0"/>
              </a:spcAft>
              <a:buSzPts val="1800"/>
              <a:buNone/>
              <a:defRPr/>
            </a:lvl4pPr>
            <a:lvl5pPr indent="-228600" lvl="4" marL="2286000" algn="l">
              <a:lnSpc>
                <a:spcPct val="11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3" type="body"/>
          </p:nvPr>
        </p:nvSpPr>
        <p:spPr>
          <a:xfrm>
            <a:off x="6167890" y="1895096"/>
            <a:ext cx="541451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SzPts val="2400"/>
              <a:buNone/>
              <a:defRPr b="0" i="0" sz="2400"/>
            </a:lvl1pPr>
            <a:lvl2pPr indent="-228600" lvl="1" marL="914400" algn="l">
              <a:lnSpc>
                <a:spcPct val="110000"/>
              </a:lnSpc>
              <a:spcBef>
                <a:spcPts val="500"/>
              </a:spcBef>
              <a:spcAft>
                <a:spcPts val="0"/>
              </a:spcAft>
              <a:buSzPts val="2000"/>
              <a:buNone/>
              <a:defRPr b="1" sz="2000"/>
            </a:lvl2pPr>
            <a:lvl3pPr indent="-228600" lvl="2" marL="1371600" algn="l">
              <a:lnSpc>
                <a:spcPct val="110000"/>
              </a:lnSpc>
              <a:spcBef>
                <a:spcPts val="500"/>
              </a:spcBef>
              <a:spcAft>
                <a:spcPts val="0"/>
              </a:spcAft>
              <a:buSzPts val="1800"/>
              <a:buNone/>
              <a:defRPr b="1" sz="1800"/>
            </a:lvl3pPr>
            <a:lvl4pPr indent="-228600" lvl="3" marL="1828800" algn="l">
              <a:lnSpc>
                <a:spcPct val="110000"/>
              </a:lnSpc>
              <a:spcBef>
                <a:spcPts val="500"/>
              </a:spcBef>
              <a:spcAft>
                <a:spcPts val="0"/>
              </a:spcAft>
              <a:buSzPts val="1600"/>
              <a:buNone/>
              <a:defRPr b="1" sz="1600"/>
            </a:lvl4pPr>
            <a:lvl5pPr indent="-228600" lvl="4" marL="2286000" algn="l">
              <a:lnSpc>
                <a:spcPct val="11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4" type="body"/>
          </p:nvPr>
        </p:nvSpPr>
        <p:spPr>
          <a:xfrm>
            <a:off x="6167890" y="2842211"/>
            <a:ext cx="5414510" cy="33474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a:lvl1pPr>
            <a:lvl2pPr indent="-228600" lvl="1" marL="914400" algn="l">
              <a:lnSpc>
                <a:spcPct val="110000"/>
              </a:lnSpc>
              <a:spcBef>
                <a:spcPts val="500"/>
              </a:spcBef>
              <a:spcAft>
                <a:spcPts val="0"/>
              </a:spcAft>
              <a:buSzPts val="1800"/>
              <a:buNone/>
              <a:defRPr/>
            </a:lvl2pPr>
            <a:lvl3pPr indent="-228600" lvl="2" marL="1371600" algn="l">
              <a:lnSpc>
                <a:spcPct val="110000"/>
              </a:lnSpc>
              <a:spcBef>
                <a:spcPts val="500"/>
              </a:spcBef>
              <a:spcAft>
                <a:spcPts val="0"/>
              </a:spcAft>
              <a:buSzPts val="1800"/>
              <a:buNone/>
              <a:defRPr/>
            </a:lvl3pPr>
            <a:lvl4pPr indent="-228600" lvl="3" marL="1828800" algn="l">
              <a:lnSpc>
                <a:spcPct val="110000"/>
              </a:lnSpc>
              <a:spcBef>
                <a:spcPts val="500"/>
              </a:spcBef>
              <a:spcAft>
                <a:spcPts val="0"/>
              </a:spcAft>
              <a:buSzPts val="1800"/>
              <a:buNone/>
              <a:defRPr/>
            </a:lvl4pPr>
            <a:lvl5pPr indent="-228600" lvl="4" marL="2286000" algn="l">
              <a:lnSpc>
                <a:spcPct val="110000"/>
              </a:lnSpc>
              <a:spcBef>
                <a:spcPts val="500"/>
              </a:spcBef>
              <a:spcAft>
                <a:spcPts val="0"/>
              </a:spcAft>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8"/>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612649" y="457199"/>
            <a:ext cx="4970822" cy="266020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6096000" y="457200"/>
            <a:ext cx="5483352" cy="5744003"/>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800"/>
              <a:buNone/>
              <a:defRPr sz="2800"/>
            </a:lvl1pPr>
            <a:lvl2pPr indent="-228600" lvl="1" marL="914400" algn="l">
              <a:lnSpc>
                <a:spcPct val="110000"/>
              </a:lnSpc>
              <a:spcBef>
                <a:spcPts val="500"/>
              </a:spcBef>
              <a:spcAft>
                <a:spcPts val="0"/>
              </a:spcAft>
              <a:buSzPts val="2400"/>
              <a:buNone/>
              <a:defRPr sz="2400"/>
            </a:lvl2pPr>
            <a:lvl3pPr indent="-228600" lvl="2" marL="1371600" algn="l">
              <a:lnSpc>
                <a:spcPct val="110000"/>
              </a:lnSpc>
              <a:spcBef>
                <a:spcPts val="500"/>
              </a:spcBef>
              <a:spcAft>
                <a:spcPts val="0"/>
              </a:spcAft>
              <a:buSzPts val="2000"/>
              <a:buNone/>
              <a:defRPr sz="2000"/>
            </a:lvl3pPr>
            <a:lvl4pPr indent="-228600" lvl="3" marL="1828800" algn="l">
              <a:lnSpc>
                <a:spcPct val="110000"/>
              </a:lnSpc>
              <a:spcBef>
                <a:spcPts val="500"/>
              </a:spcBef>
              <a:spcAft>
                <a:spcPts val="0"/>
              </a:spcAft>
              <a:buSzPts val="1800"/>
              <a:buNone/>
              <a:defRPr sz="1800"/>
            </a:lvl4pPr>
            <a:lvl5pPr indent="-228600" lvl="4" marL="2286000" algn="l">
              <a:lnSpc>
                <a:spcPct val="110000"/>
              </a:lnSpc>
              <a:spcBef>
                <a:spcPts val="500"/>
              </a:spcBef>
              <a:spcAft>
                <a:spcPts val="0"/>
              </a:spcAft>
              <a:buSzPts val="1800"/>
              <a:buNone/>
              <a:defRPr sz="18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9"/>
          <p:cNvSpPr txBox="1"/>
          <p:nvPr>
            <p:ph idx="2" type="body"/>
          </p:nvPr>
        </p:nvSpPr>
        <p:spPr>
          <a:xfrm>
            <a:off x="612649" y="3329989"/>
            <a:ext cx="4970822" cy="287121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2000"/>
              <a:buNone/>
              <a:defRPr sz="2000"/>
            </a:lvl1pPr>
            <a:lvl2pPr indent="-228600" lvl="1" marL="914400" algn="l">
              <a:lnSpc>
                <a:spcPct val="110000"/>
              </a:lnSpc>
              <a:spcBef>
                <a:spcPts val="500"/>
              </a:spcBef>
              <a:spcAft>
                <a:spcPts val="0"/>
              </a:spcAft>
              <a:buSzPts val="1400"/>
              <a:buNone/>
              <a:defRPr sz="1400"/>
            </a:lvl2pPr>
            <a:lvl3pPr indent="-228600" lvl="2" marL="1371600" algn="l">
              <a:lnSpc>
                <a:spcPct val="110000"/>
              </a:lnSpc>
              <a:spcBef>
                <a:spcPts val="500"/>
              </a:spcBef>
              <a:spcAft>
                <a:spcPts val="0"/>
              </a:spcAft>
              <a:buSzPts val="1200"/>
              <a:buNone/>
              <a:defRPr sz="1200"/>
            </a:lvl3pPr>
            <a:lvl4pPr indent="-228600" lvl="3" marL="1828800" algn="l">
              <a:lnSpc>
                <a:spcPct val="110000"/>
              </a:lnSpc>
              <a:spcBef>
                <a:spcPts val="500"/>
              </a:spcBef>
              <a:spcAft>
                <a:spcPts val="0"/>
              </a:spcAft>
              <a:buSzPts val="1000"/>
              <a:buNone/>
              <a:defRPr sz="1000"/>
            </a:lvl4pPr>
            <a:lvl5pPr indent="-228600" lvl="4" marL="2286000" algn="l">
              <a:lnSpc>
                <a:spcPct val="11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9"/>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612649" y="457199"/>
            <a:ext cx="4970822" cy="266748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p:nvPr>
            <p:ph idx="2" type="pic"/>
          </p:nvPr>
        </p:nvSpPr>
        <p:spPr>
          <a:xfrm>
            <a:off x="6096000" y="457199"/>
            <a:ext cx="5483352" cy="5403851"/>
          </a:xfrm>
          <a:prstGeom prst="rect">
            <a:avLst/>
          </a:prstGeom>
          <a:noFill/>
          <a:ln>
            <a:noFill/>
          </a:ln>
        </p:spPr>
      </p:sp>
      <p:sp>
        <p:nvSpPr>
          <p:cNvPr id="66" name="Google Shape;66;p10"/>
          <p:cNvSpPr txBox="1"/>
          <p:nvPr>
            <p:ph idx="1" type="body"/>
          </p:nvPr>
        </p:nvSpPr>
        <p:spPr>
          <a:xfrm>
            <a:off x="612649" y="3322708"/>
            <a:ext cx="4970822" cy="254628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SzPts val="1800"/>
              <a:buNone/>
              <a:defRPr sz="1800"/>
            </a:lvl1pPr>
            <a:lvl2pPr indent="-228600" lvl="1" marL="914400" algn="l">
              <a:lnSpc>
                <a:spcPct val="110000"/>
              </a:lnSpc>
              <a:spcBef>
                <a:spcPts val="500"/>
              </a:spcBef>
              <a:spcAft>
                <a:spcPts val="0"/>
              </a:spcAft>
              <a:buSzPts val="1400"/>
              <a:buNone/>
              <a:defRPr sz="1400"/>
            </a:lvl2pPr>
            <a:lvl3pPr indent="-228600" lvl="2" marL="1371600" algn="l">
              <a:lnSpc>
                <a:spcPct val="110000"/>
              </a:lnSpc>
              <a:spcBef>
                <a:spcPts val="500"/>
              </a:spcBef>
              <a:spcAft>
                <a:spcPts val="0"/>
              </a:spcAft>
              <a:buSzPts val="1200"/>
              <a:buNone/>
              <a:defRPr sz="1200"/>
            </a:lvl3pPr>
            <a:lvl4pPr indent="-228600" lvl="3" marL="1828800" algn="l">
              <a:lnSpc>
                <a:spcPct val="110000"/>
              </a:lnSpc>
              <a:spcBef>
                <a:spcPts val="500"/>
              </a:spcBef>
              <a:spcAft>
                <a:spcPts val="0"/>
              </a:spcAft>
              <a:buSzPts val="1000"/>
              <a:buNone/>
              <a:defRPr sz="1000"/>
            </a:lvl4pPr>
            <a:lvl5pPr indent="-228600" lvl="4" marL="2286000" algn="l">
              <a:lnSpc>
                <a:spcPct val="11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p:nvPr/>
        </p:nvSpPr>
        <p:spPr>
          <a:xfrm>
            <a:off x="0" y="0"/>
            <a:ext cx="12192001" cy="6858000"/>
          </a:xfrm>
          <a:prstGeom prst="rect">
            <a:avLst/>
          </a:prstGeom>
          <a:solidFill>
            <a:srgbClr val="AEAEAE">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7" name="Google Shape;7;p1"/>
          <p:cNvSpPr/>
          <p:nvPr/>
        </p:nvSpPr>
        <p:spPr>
          <a:xfrm>
            <a:off x="-1" y="232968"/>
            <a:ext cx="9560477" cy="6625032"/>
          </a:xfrm>
          <a:custGeom>
            <a:rect b="b" l="l" r="r" t="t"/>
            <a:pathLst>
              <a:path extrusionOk="0" h="6858000" w="9263816">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 name="Google Shape;8;p1"/>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609600" y="2106204"/>
            <a:ext cx="10972800" cy="4036534"/>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10000"/>
              </a:lnSpc>
              <a:spcBef>
                <a:spcPts val="1000"/>
              </a:spcBef>
              <a:spcAft>
                <a:spcPts val="0"/>
              </a:spcAft>
              <a:buClr>
                <a:schemeClr val="accent5"/>
              </a:buClr>
              <a:buSzPts val="2000"/>
              <a:buFont typeface="Avenir"/>
              <a:buNone/>
              <a:defRPr b="0" i="0" sz="2000" u="none" cap="none" strike="noStrike">
                <a:solidFill>
                  <a:schemeClr val="dk1"/>
                </a:solidFill>
                <a:latin typeface="Avenir"/>
                <a:ea typeface="Avenir"/>
                <a:cs typeface="Avenir"/>
                <a:sym typeface="Avenir"/>
              </a:defRPr>
            </a:lvl1pPr>
            <a:lvl2pPr indent="-228600" lvl="1" marL="914400" marR="0" rtl="0" algn="l">
              <a:lnSpc>
                <a:spcPct val="110000"/>
              </a:lnSpc>
              <a:spcBef>
                <a:spcPts val="500"/>
              </a:spcBef>
              <a:spcAft>
                <a:spcPts val="0"/>
              </a:spcAft>
              <a:buClr>
                <a:schemeClr val="accent5"/>
              </a:buClr>
              <a:buSzPts val="1800"/>
              <a:buFont typeface="Avenir"/>
              <a:buNone/>
              <a:defRPr b="0" i="0" sz="1800" u="none" cap="none" strike="noStrike">
                <a:solidFill>
                  <a:schemeClr val="dk1"/>
                </a:solidFill>
                <a:latin typeface="Avenir"/>
                <a:ea typeface="Avenir"/>
                <a:cs typeface="Avenir"/>
                <a:sym typeface="Avenir"/>
              </a:defRPr>
            </a:lvl2pPr>
            <a:lvl3pPr indent="-228600" lvl="2" marL="1371600" marR="0" rtl="0" algn="l">
              <a:lnSpc>
                <a:spcPct val="110000"/>
              </a:lnSpc>
              <a:spcBef>
                <a:spcPts val="500"/>
              </a:spcBef>
              <a:spcAft>
                <a:spcPts val="0"/>
              </a:spcAft>
              <a:buClr>
                <a:schemeClr val="accent5"/>
              </a:buClr>
              <a:buSzPts val="1600"/>
              <a:buFont typeface="Avenir"/>
              <a:buNone/>
              <a:defRPr b="0" i="0" sz="1600" u="none" cap="none" strike="noStrike">
                <a:solidFill>
                  <a:schemeClr val="dk1"/>
                </a:solidFill>
                <a:latin typeface="Avenir"/>
                <a:ea typeface="Avenir"/>
                <a:cs typeface="Avenir"/>
                <a:sym typeface="Avenir"/>
              </a:defRPr>
            </a:lvl3pPr>
            <a:lvl4pPr indent="-228600" lvl="3" marL="1828800" marR="0" rtl="0" algn="l">
              <a:lnSpc>
                <a:spcPct val="110000"/>
              </a:lnSpc>
              <a:spcBef>
                <a:spcPts val="500"/>
              </a:spcBef>
              <a:spcAft>
                <a:spcPts val="0"/>
              </a:spcAft>
              <a:buClr>
                <a:schemeClr val="accent5"/>
              </a:buClr>
              <a:buSzPts val="1400"/>
              <a:buFont typeface="Avenir"/>
              <a:buNone/>
              <a:defRPr b="0" i="0" sz="1400" u="none" cap="none" strike="noStrike">
                <a:solidFill>
                  <a:schemeClr val="dk1"/>
                </a:solidFill>
                <a:latin typeface="Avenir"/>
                <a:ea typeface="Avenir"/>
                <a:cs typeface="Avenir"/>
                <a:sym typeface="Avenir"/>
              </a:defRPr>
            </a:lvl4pPr>
            <a:lvl5pPr indent="-228600" lvl="4" marL="2286000" marR="0" rtl="0" algn="l">
              <a:lnSpc>
                <a:spcPct val="110000"/>
              </a:lnSpc>
              <a:spcBef>
                <a:spcPts val="500"/>
              </a:spcBef>
              <a:spcAft>
                <a:spcPts val="0"/>
              </a:spcAft>
              <a:buClr>
                <a:schemeClr val="accent5"/>
              </a:buClr>
              <a:buSzPts val="1400"/>
              <a:buFont typeface="Avenir"/>
              <a:buNone/>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0" name="Google Shape;10;p1"/>
          <p:cNvSpPr txBox="1"/>
          <p:nvPr>
            <p:ph idx="10" type="dt"/>
          </p:nvPr>
        </p:nvSpPr>
        <p:spPr>
          <a:xfrm>
            <a:off x="6096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1" name="Google Shape;11;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2" name="Google Shape;12;p1"/>
          <p:cNvSpPr txBox="1"/>
          <p:nvPr>
            <p:ph idx="12" type="sldNum"/>
          </p:nvPr>
        </p:nvSpPr>
        <p:spPr>
          <a:xfrm>
            <a:off x="10134600" y="6356350"/>
            <a:ext cx="1447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chemeClr val="dk1"/>
                </a:solidFill>
                <a:latin typeface="Avenir"/>
                <a:ea typeface="Avenir"/>
                <a:cs typeface="Avenir"/>
                <a:sym typeface="Avenir"/>
              </a:defRPr>
            </a:lvl1pPr>
            <a:lvl2pPr indent="0" lvl="1" marL="0" marR="0" rtl="0" algn="r">
              <a:spcBef>
                <a:spcPts val="0"/>
              </a:spcBef>
              <a:buNone/>
              <a:defRPr b="0" i="0" sz="800" u="none" cap="none" strike="noStrike">
                <a:solidFill>
                  <a:schemeClr val="dk1"/>
                </a:solidFill>
                <a:latin typeface="Avenir"/>
                <a:ea typeface="Avenir"/>
                <a:cs typeface="Avenir"/>
                <a:sym typeface="Avenir"/>
              </a:defRPr>
            </a:lvl2pPr>
            <a:lvl3pPr indent="0" lvl="2" marL="0" marR="0" rtl="0" algn="r">
              <a:spcBef>
                <a:spcPts val="0"/>
              </a:spcBef>
              <a:buNone/>
              <a:defRPr b="0" i="0" sz="800" u="none" cap="none" strike="noStrike">
                <a:solidFill>
                  <a:schemeClr val="dk1"/>
                </a:solidFill>
                <a:latin typeface="Avenir"/>
                <a:ea typeface="Avenir"/>
                <a:cs typeface="Avenir"/>
                <a:sym typeface="Avenir"/>
              </a:defRPr>
            </a:lvl3pPr>
            <a:lvl4pPr indent="0" lvl="3" marL="0" marR="0" rtl="0" algn="r">
              <a:spcBef>
                <a:spcPts val="0"/>
              </a:spcBef>
              <a:buNone/>
              <a:defRPr b="0" i="0" sz="800" u="none" cap="none" strike="noStrike">
                <a:solidFill>
                  <a:schemeClr val="dk1"/>
                </a:solidFill>
                <a:latin typeface="Avenir"/>
                <a:ea typeface="Avenir"/>
                <a:cs typeface="Avenir"/>
                <a:sym typeface="Avenir"/>
              </a:defRPr>
            </a:lvl4pPr>
            <a:lvl5pPr indent="0" lvl="4" marL="0" marR="0" rtl="0" algn="r">
              <a:spcBef>
                <a:spcPts val="0"/>
              </a:spcBef>
              <a:buNone/>
              <a:defRPr b="0" i="0" sz="800" u="none" cap="none" strike="noStrike">
                <a:solidFill>
                  <a:schemeClr val="dk1"/>
                </a:solidFill>
                <a:latin typeface="Avenir"/>
                <a:ea typeface="Avenir"/>
                <a:cs typeface="Avenir"/>
                <a:sym typeface="Avenir"/>
              </a:defRPr>
            </a:lvl5pPr>
            <a:lvl6pPr indent="0" lvl="5" marL="0" marR="0" rtl="0" algn="r">
              <a:spcBef>
                <a:spcPts val="0"/>
              </a:spcBef>
              <a:buNone/>
              <a:defRPr b="0" i="0" sz="800" u="none" cap="none" strike="noStrike">
                <a:solidFill>
                  <a:schemeClr val="dk1"/>
                </a:solidFill>
                <a:latin typeface="Avenir"/>
                <a:ea typeface="Avenir"/>
                <a:cs typeface="Avenir"/>
                <a:sym typeface="Avenir"/>
              </a:defRPr>
            </a:lvl6pPr>
            <a:lvl7pPr indent="0" lvl="6" marL="0" marR="0" rtl="0" algn="r">
              <a:spcBef>
                <a:spcPts val="0"/>
              </a:spcBef>
              <a:buNone/>
              <a:defRPr b="0" i="0" sz="800" u="none" cap="none" strike="noStrike">
                <a:solidFill>
                  <a:schemeClr val="dk1"/>
                </a:solidFill>
                <a:latin typeface="Avenir"/>
                <a:ea typeface="Avenir"/>
                <a:cs typeface="Avenir"/>
                <a:sym typeface="Avenir"/>
              </a:defRPr>
            </a:lvl7pPr>
            <a:lvl8pPr indent="0" lvl="7" marL="0" marR="0" rtl="0" algn="r">
              <a:spcBef>
                <a:spcPts val="0"/>
              </a:spcBef>
              <a:buNone/>
              <a:defRPr b="0" i="0" sz="800" u="none" cap="none" strike="noStrike">
                <a:solidFill>
                  <a:schemeClr val="dk1"/>
                </a:solidFill>
                <a:latin typeface="Avenir"/>
                <a:ea typeface="Avenir"/>
                <a:cs typeface="Avenir"/>
                <a:sym typeface="Avenir"/>
              </a:defRPr>
            </a:lvl8pPr>
            <a:lvl9pPr indent="0" lvl="8" marL="0" marR="0" rtl="0" algn="r">
              <a:spcBef>
                <a:spcPts val="0"/>
              </a:spcBef>
              <a:buNone/>
              <a:defRPr b="0" i="0" sz="8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image" Target="../media/image28.png"/><Relationship Id="rId5" Type="http://schemas.openxmlformats.org/officeDocument/2006/relationships/image" Target="../media/image9.jpg"/><Relationship Id="rId6"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jpg"/><Relationship Id="rId4" Type="http://schemas.openxmlformats.org/officeDocument/2006/relationships/image" Target="../media/image15.pn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4.jp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5" name="Shape 85"/>
        <p:cNvGrpSpPr/>
        <p:nvPr/>
      </p:nvGrpSpPr>
      <p:grpSpPr>
        <a:xfrm>
          <a:off x="0" y="0"/>
          <a:ext cx="0" cy="0"/>
          <a:chOff x="0" y="0"/>
          <a:chExt cx="0" cy="0"/>
        </a:xfrm>
      </p:grpSpPr>
      <p:sp>
        <p:nvSpPr>
          <p:cNvPr id="86" name="Google Shape;86;p13"/>
          <p:cNvSpPr/>
          <p:nvPr/>
        </p:nvSpPr>
        <p:spPr>
          <a:xfrm>
            <a:off x="0" y="0"/>
            <a:ext cx="12189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venir"/>
              <a:buNone/>
            </a:pPr>
            <a:r>
              <a:t/>
            </a:r>
            <a:endParaRPr b="0" i="0" sz="1800" u="none" cap="none" strike="noStrike">
              <a:solidFill>
                <a:schemeClr val="lt1"/>
              </a:solidFill>
              <a:latin typeface="Avenir"/>
              <a:ea typeface="Avenir"/>
              <a:cs typeface="Avenir"/>
              <a:sym typeface="Avenir"/>
            </a:endParaRPr>
          </a:p>
        </p:txBody>
      </p:sp>
      <p:sp>
        <p:nvSpPr>
          <p:cNvPr id="87" name="Google Shape;87;p13"/>
          <p:cNvSpPr/>
          <p:nvPr/>
        </p:nvSpPr>
        <p:spPr>
          <a:xfrm>
            <a:off x="0" y="0"/>
            <a:ext cx="12192000" cy="6858000"/>
          </a:xfrm>
          <a:prstGeom prst="rect">
            <a:avLst/>
          </a:prstGeom>
          <a:solidFill>
            <a:srgbClr val="AEAEAE">
              <a:alpha val="941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venir"/>
              <a:buNone/>
            </a:pPr>
            <a:r>
              <a:t/>
            </a:r>
            <a:endParaRPr b="0" i="0" sz="1800" u="none" cap="none" strike="noStrike">
              <a:solidFill>
                <a:schemeClr val="lt1"/>
              </a:solidFill>
              <a:latin typeface="Avenir"/>
              <a:ea typeface="Avenir"/>
              <a:cs typeface="Avenir"/>
              <a:sym typeface="Avenir"/>
            </a:endParaRPr>
          </a:p>
        </p:txBody>
      </p:sp>
      <p:sp>
        <p:nvSpPr>
          <p:cNvPr id="88" name="Google Shape;88;p13"/>
          <p:cNvSpPr txBox="1"/>
          <p:nvPr>
            <p:ph type="ctrTitle"/>
          </p:nvPr>
        </p:nvSpPr>
        <p:spPr>
          <a:xfrm>
            <a:off x="612648" y="557783"/>
            <a:ext cx="3901800" cy="3130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5400"/>
              <a:buFont typeface="Roboto Slab"/>
              <a:buNone/>
            </a:pPr>
            <a:r>
              <a:rPr lang="en-US">
                <a:latin typeface="Roboto Slab"/>
                <a:ea typeface="Roboto Slab"/>
                <a:cs typeface="Roboto Slab"/>
                <a:sym typeface="Roboto Slab"/>
              </a:rPr>
              <a:t>PAWSOME</a:t>
            </a:r>
            <a:endParaRPr/>
          </a:p>
        </p:txBody>
      </p:sp>
      <p:sp>
        <p:nvSpPr>
          <p:cNvPr id="89" name="Google Shape;89;p13"/>
          <p:cNvSpPr txBox="1"/>
          <p:nvPr>
            <p:ph idx="1" type="subTitle"/>
          </p:nvPr>
        </p:nvSpPr>
        <p:spPr>
          <a:xfrm>
            <a:off x="162499" y="3688590"/>
            <a:ext cx="4802100" cy="2240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F3F3F"/>
              </a:buClr>
              <a:buSzPts val="2400"/>
              <a:buNone/>
            </a:pPr>
            <a:r>
              <a:rPr b="1" lang="en-US">
                <a:solidFill>
                  <a:srgbClr val="7F7F7F"/>
                </a:solidFill>
                <a:latin typeface="Arial"/>
                <a:ea typeface="Arial"/>
                <a:cs typeface="Arial"/>
                <a:sym typeface="Arial"/>
              </a:rPr>
              <a:t>We care for your awesome pets.</a:t>
            </a:r>
            <a:endParaRPr/>
          </a:p>
          <a:p>
            <a:pPr indent="0" lvl="0" marL="0" rtl="0" algn="l">
              <a:lnSpc>
                <a:spcPct val="100000"/>
              </a:lnSpc>
              <a:spcBef>
                <a:spcPts val="600"/>
              </a:spcBef>
              <a:spcAft>
                <a:spcPts val="0"/>
              </a:spcAft>
              <a:buClr>
                <a:srgbClr val="3F3F3F"/>
              </a:buClr>
              <a:buSzPts val="2400"/>
              <a:buNone/>
            </a:pPr>
            <a:r>
              <a:t/>
            </a:r>
            <a:endParaRPr/>
          </a:p>
          <a:p>
            <a:pPr indent="0" lvl="0" marL="0" rtl="0" algn="l">
              <a:lnSpc>
                <a:spcPct val="110000"/>
              </a:lnSpc>
              <a:spcBef>
                <a:spcPts val="1000"/>
              </a:spcBef>
              <a:spcAft>
                <a:spcPts val="0"/>
              </a:spcAft>
              <a:buSzPts val="2000"/>
              <a:buNone/>
            </a:pPr>
            <a:r>
              <a:t/>
            </a:r>
            <a:endParaRPr/>
          </a:p>
        </p:txBody>
      </p:sp>
      <p:pic>
        <p:nvPicPr>
          <p:cNvPr id="90" name="Google Shape;90;p13"/>
          <p:cNvPicPr preferRelativeResize="0"/>
          <p:nvPr/>
        </p:nvPicPr>
        <p:blipFill rotWithShape="1">
          <a:blip r:embed="rId3">
            <a:alphaModFix/>
          </a:blip>
          <a:srcRect b="0" l="26966" r="12624" t="0"/>
          <a:stretch/>
        </p:blipFill>
        <p:spPr>
          <a:xfrm>
            <a:off x="4955602" y="10"/>
            <a:ext cx="7243758" cy="6858000"/>
          </a:xfrm>
          <a:custGeom>
            <a:rect b="b" l="l" r="r" t="t"/>
            <a:pathLst>
              <a:path extrusionOk="0" h="6858000" w="7726675">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a:noFill/>
          <a:ln>
            <a:noFill/>
          </a:ln>
        </p:spPr>
      </p:pic>
      <p:pic>
        <p:nvPicPr>
          <p:cNvPr descr="Dog-low poly" id="91" name="Google Shape;91;p13"/>
          <p:cNvPicPr preferRelativeResize="0"/>
          <p:nvPr/>
        </p:nvPicPr>
        <p:blipFill rotWithShape="1">
          <a:blip r:embed="rId4">
            <a:alphaModFix/>
          </a:blip>
          <a:srcRect b="0" l="0" r="0" t="0"/>
          <a:stretch/>
        </p:blipFill>
        <p:spPr>
          <a:xfrm>
            <a:off x="8220550" y="1429519"/>
            <a:ext cx="18809914" cy="9426431"/>
          </a:xfrm>
          <a:prstGeom prst="rect">
            <a:avLst/>
          </a:prstGeom>
          <a:noFill/>
          <a:ln>
            <a:noFill/>
          </a:ln>
        </p:spPr>
      </p:pic>
      <p:sp>
        <p:nvSpPr>
          <p:cNvPr id="92" name="Google Shape;92;p13"/>
          <p:cNvSpPr txBox="1"/>
          <p:nvPr/>
        </p:nvSpPr>
        <p:spPr>
          <a:xfrm>
            <a:off x="-4336381" y="-4227841"/>
            <a:ext cx="10972800" cy="13257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FFC900"/>
              </a:buClr>
              <a:buSzPts val="4400"/>
              <a:buFont typeface="Calibri"/>
              <a:buNone/>
            </a:pPr>
            <a:r>
              <a:rPr b="0" i="0" lang="en-US" sz="4400" u="none" cap="none" strike="noStrike">
                <a:solidFill>
                  <a:srgbClr val="FFC900"/>
                </a:solidFill>
                <a:latin typeface="Calibri"/>
                <a:ea typeface="Calibri"/>
                <a:cs typeface="Calibri"/>
                <a:sym typeface="Calibri"/>
              </a:rPr>
              <a:t>Team</a:t>
            </a:r>
            <a:endParaRPr b="0" i="0" sz="5400" u="none" cap="none" strike="noStrike">
              <a:solidFill>
                <a:schemeClr val="dk1"/>
              </a:solidFill>
              <a:latin typeface="Arial"/>
              <a:ea typeface="Arial"/>
              <a:cs typeface="Arial"/>
              <a:sym typeface="Arial"/>
            </a:endParaRPr>
          </a:p>
        </p:txBody>
      </p:sp>
      <p:sp>
        <p:nvSpPr>
          <p:cNvPr id="93" name="Google Shape;93;p13"/>
          <p:cNvSpPr/>
          <p:nvPr/>
        </p:nvSpPr>
        <p:spPr>
          <a:xfrm>
            <a:off x="432651" y="10161600"/>
            <a:ext cx="3538800" cy="1388700"/>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rgbClr val="000000"/>
              </a:buClr>
              <a:buSzPts val="1800"/>
              <a:buFont typeface="Arial"/>
              <a:buNone/>
            </a:pPr>
            <a:r>
              <a:rPr b="0" i="0" lang="en-US" sz="1665" u="none" cap="none" strike="noStrike">
                <a:solidFill>
                  <a:schemeClr val="dk1"/>
                </a:solidFill>
                <a:latin typeface="Times"/>
                <a:ea typeface="Times"/>
                <a:cs typeface="Times"/>
                <a:sym typeface="Times"/>
              </a:rPr>
              <a:t>Abin Joy, </a:t>
            </a:r>
            <a:endParaRPr b="0" i="0" sz="1665" u="none" cap="none" strike="noStrike">
              <a:solidFill>
                <a:schemeClr val="dk1"/>
              </a:solidFill>
              <a:latin typeface="Times"/>
              <a:ea typeface="Times"/>
              <a:cs typeface="Times"/>
              <a:sym typeface="Times"/>
            </a:endParaRPr>
          </a:p>
          <a:p>
            <a:pPr indent="0" lvl="0" marL="0" marR="0" rtl="0" algn="l">
              <a:lnSpc>
                <a:spcPct val="105000"/>
              </a:lnSpc>
              <a:spcBef>
                <a:spcPts val="1200"/>
              </a:spcBef>
              <a:spcAft>
                <a:spcPts val="0"/>
              </a:spcAft>
              <a:buClr>
                <a:srgbClr val="000000"/>
              </a:buClr>
              <a:buSzPts val="1800"/>
              <a:buFont typeface="Arial"/>
              <a:buNone/>
            </a:pPr>
            <a:r>
              <a:rPr b="0" i="0" lang="en-US" sz="1665" u="none" cap="none" strike="noStrike">
                <a:solidFill>
                  <a:schemeClr val="dk1"/>
                </a:solidFill>
                <a:latin typeface="Times"/>
                <a:ea typeface="Times"/>
                <a:cs typeface="Times"/>
                <a:sym typeface="Times"/>
              </a:rPr>
              <a:t>studying veterinary medicine from College of Veterinary and Animal Sciences,Kerala. </a:t>
            </a:r>
            <a:endParaRPr b="0" i="0" sz="1665" u="none" cap="none" strike="noStrike">
              <a:solidFill>
                <a:schemeClr val="dk1"/>
              </a:solidFill>
              <a:latin typeface="Times"/>
              <a:ea typeface="Times"/>
              <a:cs typeface="Times"/>
              <a:sym typeface="Times"/>
            </a:endParaRPr>
          </a:p>
          <a:p>
            <a:pPr indent="0" lvl="0" marL="0" marR="0" rtl="0" algn="l">
              <a:lnSpc>
                <a:spcPct val="90000"/>
              </a:lnSpc>
              <a:spcBef>
                <a:spcPts val="1200"/>
              </a:spcBef>
              <a:spcAft>
                <a:spcPts val="0"/>
              </a:spcAft>
              <a:buClr>
                <a:srgbClr val="000000"/>
              </a:buClr>
              <a:buSzPts val="3200"/>
              <a:buFont typeface="Arial"/>
              <a:buNone/>
            </a:pPr>
            <a:r>
              <a:t/>
            </a:r>
            <a:endParaRPr b="0" i="0" sz="2960" u="none" cap="none" strike="noStrike">
              <a:solidFill>
                <a:srgbClr val="404040"/>
              </a:solidFill>
              <a:latin typeface="Times"/>
              <a:ea typeface="Times"/>
              <a:cs typeface="Times"/>
              <a:sym typeface="Times"/>
            </a:endParaRPr>
          </a:p>
        </p:txBody>
      </p:sp>
      <p:pic>
        <p:nvPicPr>
          <p:cNvPr id="94" name="Google Shape;94;p13"/>
          <p:cNvPicPr preferRelativeResize="0"/>
          <p:nvPr/>
        </p:nvPicPr>
        <p:blipFill rotWithShape="1">
          <a:blip r:embed="rId5">
            <a:alphaModFix/>
          </a:blip>
          <a:srcRect b="0" l="0" r="0" t="-11012"/>
          <a:stretch/>
        </p:blipFill>
        <p:spPr>
          <a:xfrm>
            <a:off x="14168453" y="-2679620"/>
            <a:ext cx="2207050" cy="2918151"/>
          </a:xfrm>
          <a:prstGeom prst="rect">
            <a:avLst/>
          </a:prstGeom>
          <a:noFill/>
          <a:ln>
            <a:noFill/>
          </a:ln>
        </p:spPr>
      </p:pic>
      <p:pic>
        <p:nvPicPr>
          <p:cNvPr id="95" name="Google Shape;95;p13"/>
          <p:cNvPicPr preferRelativeResize="0"/>
          <p:nvPr/>
        </p:nvPicPr>
        <p:blipFill rotWithShape="1">
          <a:blip r:embed="rId6">
            <a:alphaModFix/>
          </a:blip>
          <a:srcRect b="10095" l="5481" r="16992" t="30864"/>
          <a:stretch/>
        </p:blipFill>
        <p:spPr>
          <a:xfrm>
            <a:off x="-6754907" y="5279453"/>
            <a:ext cx="2418526" cy="24862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p:nvPr/>
        </p:nvSpPr>
        <p:spPr>
          <a:xfrm>
            <a:off x="259080" y="1016928"/>
            <a:ext cx="5308500" cy="1006500"/>
          </a:xfrm>
          <a:prstGeom prst="roundRect">
            <a:avLst>
              <a:gd fmla="val 16667" name="adj"/>
            </a:avLst>
          </a:prstGeom>
          <a:gradFill>
            <a:gsLst>
              <a:gs pos="0">
                <a:srgbClr val="A33312">
                  <a:alpha val="76470"/>
                </a:srgbClr>
              </a:gs>
              <a:gs pos="48000">
                <a:srgbClr val="E7582E">
                  <a:alpha val="70588"/>
                </a:srgbClr>
              </a:gs>
              <a:gs pos="100000">
                <a:srgbClr val="FF6600">
                  <a:alpha val="60000"/>
                </a:srgbClr>
              </a:gs>
            </a:gsLst>
            <a:lin ang="16200038"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sp>
        <p:nvSpPr>
          <p:cNvPr id="178" name="Google Shape;178;p22"/>
          <p:cNvSpPr txBox="1"/>
          <p:nvPr>
            <p:ph idx="1" type="body"/>
          </p:nvPr>
        </p:nvSpPr>
        <p:spPr>
          <a:xfrm>
            <a:off x="2308850" y="2482550"/>
            <a:ext cx="9656400" cy="1927800"/>
          </a:xfrm>
          <a:prstGeom prst="rect">
            <a:avLst/>
          </a:prstGeom>
          <a:noFill/>
          <a:ln>
            <a:noFill/>
          </a:ln>
        </p:spPr>
        <p:txBody>
          <a:bodyPr anchorCtr="0" anchor="t" bIns="45700" lIns="91425" spcFirstLastPara="1" rIns="91425" wrap="square" tIns="45700">
            <a:normAutofit lnSpcReduction="20000"/>
          </a:bodyPr>
          <a:lstStyle/>
          <a:p>
            <a:pPr indent="-381000" lvl="0" marL="457200" rtl="0" algn="l">
              <a:lnSpc>
                <a:spcPct val="110000"/>
              </a:lnSpc>
              <a:spcBef>
                <a:spcPts val="0"/>
              </a:spcBef>
              <a:spcAft>
                <a:spcPts val="0"/>
              </a:spcAft>
              <a:buSzPts val="2400"/>
              <a:buChar char="-"/>
            </a:pPr>
            <a:r>
              <a:rPr lang="en-US">
                <a:solidFill>
                  <a:schemeClr val="dk1"/>
                </a:solidFill>
                <a:highlight>
                  <a:schemeClr val="lt1"/>
                </a:highlight>
                <a:latin typeface="Times"/>
                <a:ea typeface="Times"/>
                <a:cs typeface="Times"/>
                <a:sym typeface="Times"/>
              </a:rPr>
              <a:t>We are expecting a total cost of </a:t>
            </a:r>
            <a:r>
              <a:rPr lang="en-US">
                <a:highlight>
                  <a:schemeClr val="lt1"/>
                </a:highlight>
                <a:latin typeface="Times"/>
                <a:ea typeface="Times"/>
                <a:cs typeface="Times"/>
                <a:sym typeface="Times"/>
              </a:rPr>
              <a:t>21</a:t>
            </a:r>
            <a:r>
              <a:rPr lang="en-US">
                <a:solidFill>
                  <a:schemeClr val="dk1"/>
                </a:solidFill>
                <a:highlight>
                  <a:schemeClr val="lt1"/>
                </a:highlight>
                <a:latin typeface="Times"/>
                <a:ea typeface="Times"/>
                <a:cs typeface="Times"/>
                <a:sym typeface="Times"/>
              </a:rPr>
              <a:t> lakhs for the first year</a:t>
            </a:r>
            <a:endParaRPr/>
          </a:p>
          <a:p>
            <a:pPr indent="-381000" lvl="0" marL="457200" rtl="0" algn="l">
              <a:lnSpc>
                <a:spcPct val="110000"/>
              </a:lnSpc>
              <a:spcBef>
                <a:spcPts val="0"/>
              </a:spcBef>
              <a:spcAft>
                <a:spcPts val="0"/>
              </a:spcAft>
              <a:buClr>
                <a:schemeClr val="dk1"/>
              </a:buClr>
              <a:buSzPts val="2400"/>
              <a:buFont typeface="Times"/>
              <a:buChar char="➔"/>
            </a:pPr>
            <a:r>
              <a:rPr lang="en-US">
                <a:solidFill>
                  <a:schemeClr val="dk1"/>
                </a:solidFill>
                <a:highlight>
                  <a:schemeClr val="lt1"/>
                </a:highlight>
                <a:latin typeface="Times"/>
                <a:ea typeface="Times"/>
                <a:cs typeface="Times"/>
                <a:sym typeface="Times"/>
              </a:rPr>
              <a:t>3 lakhs for creating the web app platform and hosting it</a:t>
            </a:r>
            <a:endParaRPr/>
          </a:p>
          <a:p>
            <a:pPr indent="-381000" lvl="0" marL="457200" rtl="0" algn="l">
              <a:lnSpc>
                <a:spcPct val="110000"/>
              </a:lnSpc>
              <a:spcBef>
                <a:spcPts val="0"/>
              </a:spcBef>
              <a:spcAft>
                <a:spcPts val="0"/>
              </a:spcAft>
              <a:buClr>
                <a:schemeClr val="dk1"/>
              </a:buClr>
              <a:buSzPts val="2400"/>
              <a:buFont typeface="Times"/>
              <a:buChar char="➔"/>
            </a:pPr>
            <a:r>
              <a:rPr lang="en-US">
                <a:solidFill>
                  <a:schemeClr val="dk1"/>
                </a:solidFill>
                <a:highlight>
                  <a:schemeClr val="lt1"/>
                </a:highlight>
                <a:latin typeface="Times"/>
                <a:ea typeface="Times"/>
                <a:cs typeface="Times"/>
                <a:sym typeface="Times"/>
              </a:rPr>
              <a:t>9 lakhs for marketing it and creating a brand</a:t>
            </a:r>
            <a:endParaRPr>
              <a:highlight>
                <a:schemeClr val="lt1"/>
              </a:highlight>
              <a:latin typeface="Times"/>
              <a:ea typeface="Times"/>
              <a:cs typeface="Times"/>
              <a:sym typeface="Times"/>
            </a:endParaRPr>
          </a:p>
          <a:p>
            <a:pPr indent="-381000" lvl="0" marL="457200" rtl="0" algn="l">
              <a:lnSpc>
                <a:spcPct val="110000"/>
              </a:lnSpc>
              <a:spcBef>
                <a:spcPts val="0"/>
              </a:spcBef>
              <a:spcAft>
                <a:spcPts val="0"/>
              </a:spcAft>
              <a:buClr>
                <a:schemeClr val="dk1"/>
              </a:buClr>
              <a:buSzPts val="2400"/>
              <a:buFont typeface="Times"/>
              <a:buChar char="➔"/>
            </a:pPr>
            <a:r>
              <a:rPr lang="en-US">
                <a:highlight>
                  <a:schemeClr val="lt1"/>
                </a:highlight>
                <a:latin typeface="Times"/>
                <a:ea typeface="Times"/>
                <a:cs typeface="Times"/>
                <a:sym typeface="Times"/>
              </a:rPr>
              <a:t>9 lakhs for 3 PR staffs</a:t>
            </a:r>
            <a:endParaRPr/>
          </a:p>
          <a:p>
            <a:pPr indent="0" lvl="0" marL="0" rtl="0" algn="l">
              <a:lnSpc>
                <a:spcPct val="110000"/>
              </a:lnSpc>
              <a:spcBef>
                <a:spcPts val="1000"/>
              </a:spcBef>
              <a:spcAft>
                <a:spcPts val="0"/>
              </a:spcAft>
              <a:buSzPts val="2000"/>
              <a:buNone/>
            </a:pPr>
            <a:r>
              <a:t/>
            </a:r>
            <a:endParaRPr/>
          </a:p>
        </p:txBody>
      </p:sp>
      <p:pic>
        <p:nvPicPr>
          <p:cNvPr descr="Dog-low poly" id="179" name="Google Shape;179;p22"/>
          <p:cNvPicPr preferRelativeResize="0"/>
          <p:nvPr/>
        </p:nvPicPr>
        <p:blipFill rotWithShape="1">
          <a:blip r:embed="rId3">
            <a:alphaModFix/>
          </a:blip>
          <a:srcRect b="0" l="0" r="0" t="0"/>
          <a:stretch/>
        </p:blipFill>
        <p:spPr>
          <a:xfrm>
            <a:off x="-3897753" y="3343425"/>
            <a:ext cx="6206611" cy="4112355"/>
          </a:xfrm>
          <a:prstGeom prst="rect">
            <a:avLst/>
          </a:prstGeom>
          <a:noFill/>
          <a:ln>
            <a:noFill/>
          </a:ln>
        </p:spPr>
      </p:pic>
      <p:sp>
        <p:nvSpPr>
          <p:cNvPr id="180" name="Google Shape;180;p22"/>
          <p:cNvSpPr txBox="1"/>
          <p:nvPr>
            <p:ph type="title"/>
          </p:nvPr>
        </p:nvSpPr>
        <p:spPr>
          <a:xfrm>
            <a:off x="609600" y="843680"/>
            <a:ext cx="10972800" cy="8409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900"/>
              </a:buClr>
              <a:buSzPts val="4400"/>
              <a:buFont typeface="Calibri"/>
              <a:buNone/>
            </a:pPr>
            <a:r>
              <a:rPr b="1" lang="en-US">
                <a:solidFill>
                  <a:srgbClr val="FFC900"/>
                </a:solidFill>
                <a:latin typeface="Calibri"/>
                <a:ea typeface="Calibri"/>
                <a:cs typeface="Calibri"/>
                <a:sym typeface="Calibri"/>
              </a:rPr>
              <a:t>Cost Structure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p:nvPr/>
        </p:nvSpPr>
        <p:spPr>
          <a:xfrm>
            <a:off x="259080" y="1016928"/>
            <a:ext cx="5308500" cy="1006500"/>
          </a:xfrm>
          <a:prstGeom prst="roundRect">
            <a:avLst>
              <a:gd fmla="val 16667" name="adj"/>
            </a:avLst>
          </a:prstGeom>
          <a:gradFill>
            <a:gsLst>
              <a:gs pos="0">
                <a:srgbClr val="A33312">
                  <a:alpha val="76470"/>
                </a:srgbClr>
              </a:gs>
              <a:gs pos="48000">
                <a:srgbClr val="E7582E">
                  <a:alpha val="70588"/>
                </a:srgbClr>
              </a:gs>
              <a:gs pos="100000">
                <a:srgbClr val="FF6600">
                  <a:alpha val="60000"/>
                </a:srgbClr>
              </a:gs>
            </a:gsLst>
            <a:lin ang="16200038"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venir"/>
              <a:buNone/>
            </a:pPr>
            <a:r>
              <a:t/>
            </a:r>
            <a:endParaRPr b="0" i="0" sz="1800" u="none" cap="none" strike="noStrike">
              <a:solidFill>
                <a:schemeClr val="lt1"/>
              </a:solidFill>
              <a:latin typeface="Avenir"/>
              <a:ea typeface="Avenir"/>
              <a:cs typeface="Avenir"/>
              <a:sym typeface="Avenir"/>
            </a:endParaRPr>
          </a:p>
        </p:txBody>
      </p:sp>
      <p:pic>
        <p:nvPicPr>
          <p:cNvPr descr="Shopping bag" id="186" name="Google Shape;186;p23"/>
          <p:cNvPicPr preferRelativeResize="0"/>
          <p:nvPr/>
        </p:nvPicPr>
        <p:blipFill rotWithShape="1">
          <a:blip r:embed="rId3">
            <a:alphaModFix/>
          </a:blip>
          <a:srcRect b="0" l="0" r="0" t="0"/>
          <a:stretch/>
        </p:blipFill>
        <p:spPr>
          <a:xfrm>
            <a:off x="4013547" y="5208319"/>
            <a:ext cx="831598" cy="1649681"/>
          </a:xfrm>
          <a:prstGeom prst="rect">
            <a:avLst/>
          </a:prstGeom>
          <a:noFill/>
          <a:ln>
            <a:noFill/>
          </a:ln>
        </p:spPr>
      </p:pic>
      <p:sp>
        <p:nvSpPr>
          <p:cNvPr id="187" name="Google Shape;187;p23"/>
          <p:cNvSpPr txBox="1"/>
          <p:nvPr>
            <p:ph type="title"/>
          </p:nvPr>
        </p:nvSpPr>
        <p:spPr>
          <a:xfrm>
            <a:off x="609600" y="843675"/>
            <a:ext cx="10972800" cy="10065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900"/>
              </a:buClr>
              <a:buSzPts val="4400"/>
              <a:buFont typeface="Calibri"/>
              <a:buNone/>
            </a:pPr>
            <a:r>
              <a:rPr b="1" lang="en-US" sz="4400">
                <a:solidFill>
                  <a:srgbClr val="FFC900"/>
                </a:solidFill>
                <a:latin typeface="Calibri"/>
                <a:ea typeface="Calibri"/>
                <a:cs typeface="Calibri"/>
                <a:sym typeface="Calibri"/>
              </a:rPr>
              <a:t>Investment needed </a:t>
            </a:r>
            <a:endParaRPr b="1"/>
          </a:p>
        </p:txBody>
      </p:sp>
      <p:sp>
        <p:nvSpPr>
          <p:cNvPr id="188" name="Google Shape;188;p23"/>
          <p:cNvSpPr txBox="1"/>
          <p:nvPr>
            <p:ph idx="1" type="body"/>
          </p:nvPr>
        </p:nvSpPr>
        <p:spPr>
          <a:xfrm>
            <a:off x="457000" y="2336900"/>
            <a:ext cx="6507300" cy="1837500"/>
          </a:xfrm>
          <a:prstGeom prst="rect">
            <a:avLst/>
          </a:prstGeom>
          <a:noFill/>
          <a:ln>
            <a:noFill/>
          </a:ln>
        </p:spPr>
        <p:txBody>
          <a:bodyPr anchorCtr="0" anchor="t" bIns="45700" lIns="91425" spcFirstLastPara="1" rIns="91425" wrap="square" tIns="45700">
            <a:normAutofit/>
          </a:bodyPr>
          <a:lstStyle/>
          <a:p>
            <a:pPr indent="-381000" lvl="0" marL="457200" rtl="0" algn="l">
              <a:lnSpc>
                <a:spcPct val="110000"/>
              </a:lnSpc>
              <a:spcBef>
                <a:spcPts val="0"/>
              </a:spcBef>
              <a:spcAft>
                <a:spcPts val="0"/>
              </a:spcAft>
              <a:buClr>
                <a:schemeClr val="dk1"/>
              </a:buClr>
              <a:buSzPts val="2400"/>
              <a:buFont typeface="Times"/>
              <a:buChar char="➔"/>
            </a:pPr>
            <a:r>
              <a:rPr lang="en-US">
                <a:highlight>
                  <a:schemeClr val="lt1"/>
                </a:highlight>
                <a:latin typeface="Times"/>
                <a:ea typeface="Times"/>
                <a:cs typeface="Times"/>
                <a:sym typeface="Times"/>
              </a:rPr>
              <a:t>Total Revenue :</a:t>
            </a:r>
            <a:endParaRPr>
              <a:highlight>
                <a:schemeClr val="lt1"/>
              </a:highlight>
              <a:latin typeface="Times"/>
              <a:ea typeface="Times"/>
              <a:cs typeface="Times"/>
              <a:sym typeface="Times"/>
            </a:endParaRPr>
          </a:p>
          <a:p>
            <a:pPr indent="-381000" lvl="0" marL="457200" rtl="0" algn="l">
              <a:lnSpc>
                <a:spcPct val="110000"/>
              </a:lnSpc>
              <a:spcBef>
                <a:spcPts val="0"/>
              </a:spcBef>
              <a:spcAft>
                <a:spcPts val="0"/>
              </a:spcAft>
              <a:buClr>
                <a:schemeClr val="dk1"/>
              </a:buClr>
              <a:buSzPts val="2400"/>
              <a:buFont typeface="Times"/>
              <a:buChar char="➔"/>
            </a:pPr>
            <a:r>
              <a:rPr lang="en-US">
                <a:highlight>
                  <a:schemeClr val="lt1"/>
                </a:highlight>
                <a:latin typeface="Times"/>
                <a:ea typeface="Times"/>
                <a:cs typeface="Times"/>
                <a:sym typeface="Times"/>
              </a:rPr>
              <a:t>Matrimony : </a:t>
            </a:r>
            <a:r>
              <a:rPr lang="en-US"/>
              <a:t>15 *14* 500 Rs  * 5 months=  5 L</a:t>
            </a:r>
            <a:endParaRPr/>
          </a:p>
          <a:p>
            <a:pPr indent="-342900" lvl="0" marL="457200" rtl="0" algn="l">
              <a:lnSpc>
                <a:spcPct val="110000"/>
              </a:lnSpc>
              <a:spcBef>
                <a:spcPts val="0"/>
              </a:spcBef>
              <a:spcAft>
                <a:spcPts val="0"/>
              </a:spcAft>
              <a:buSzPts val="1800"/>
              <a:buChar char="➔"/>
            </a:pPr>
            <a:r>
              <a:rPr lang="en-US"/>
              <a:t>Vet : 20% of 500 * 80 * 5= 0.2 L</a:t>
            </a:r>
            <a:endParaRPr/>
          </a:p>
          <a:p>
            <a:pPr indent="-342900" lvl="0" marL="457200" rtl="0" algn="l">
              <a:lnSpc>
                <a:spcPct val="110000"/>
              </a:lnSpc>
              <a:spcBef>
                <a:spcPts val="0"/>
              </a:spcBef>
              <a:spcAft>
                <a:spcPts val="0"/>
              </a:spcAft>
              <a:buSzPts val="1800"/>
              <a:buChar char="➔"/>
            </a:pPr>
            <a:r>
              <a:rPr lang="en-US"/>
              <a:t>Advertising : 0.5 L</a:t>
            </a:r>
            <a:endParaRPr/>
          </a:p>
        </p:txBody>
      </p:sp>
      <p:pic>
        <p:nvPicPr>
          <p:cNvPr descr="Dog-low poly" id="189" name="Google Shape;189;p23"/>
          <p:cNvPicPr preferRelativeResize="0"/>
          <p:nvPr/>
        </p:nvPicPr>
        <p:blipFill rotWithShape="1">
          <a:blip r:embed="rId4">
            <a:alphaModFix/>
          </a:blip>
          <a:srcRect b="0" l="0" r="0" t="0"/>
          <a:stretch/>
        </p:blipFill>
        <p:spPr>
          <a:xfrm>
            <a:off x="-1361467" y="3420577"/>
            <a:ext cx="6206611" cy="4112355"/>
          </a:xfrm>
          <a:prstGeom prst="rect">
            <a:avLst/>
          </a:prstGeom>
          <a:noFill/>
          <a:ln>
            <a:noFill/>
          </a:ln>
        </p:spPr>
      </p:pic>
      <p:sp>
        <p:nvSpPr>
          <p:cNvPr id="190" name="Google Shape;190;p23"/>
          <p:cNvSpPr txBox="1"/>
          <p:nvPr/>
        </p:nvSpPr>
        <p:spPr>
          <a:xfrm rot="-786">
            <a:off x="4147728" y="6099759"/>
            <a:ext cx="13125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15 L</a:t>
            </a:r>
            <a:endParaRPr b="0" i="0" sz="1400" u="none" cap="none" strike="noStrike">
              <a:solidFill>
                <a:srgbClr val="000000"/>
              </a:solidFill>
              <a:latin typeface="Arial"/>
              <a:ea typeface="Arial"/>
              <a:cs typeface="Arial"/>
              <a:sym typeface="Arial"/>
            </a:endParaRPr>
          </a:p>
        </p:txBody>
      </p:sp>
      <p:sp>
        <p:nvSpPr>
          <p:cNvPr id="191" name="Google Shape;191;p23"/>
          <p:cNvSpPr txBox="1"/>
          <p:nvPr>
            <p:ph type="title"/>
          </p:nvPr>
        </p:nvSpPr>
        <p:spPr>
          <a:xfrm>
            <a:off x="5177323" y="4410344"/>
            <a:ext cx="10972800" cy="135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900"/>
              </a:buClr>
              <a:buSzPts val="4400"/>
              <a:buFont typeface="Calibri"/>
              <a:buNone/>
            </a:pPr>
            <a:r>
              <a:rPr b="1" lang="en-US" sz="4400">
                <a:solidFill>
                  <a:srgbClr val="FFC900"/>
                </a:solidFill>
                <a:latin typeface="Calibri"/>
                <a:ea typeface="Calibri"/>
                <a:cs typeface="Calibri"/>
                <a:sym typeface="Calibri"/>
              </a:rPr>
              <a:t>Investment needed </a:t>
            </a:r>
            <a:r>
              <a:rPr b="1" lang="en-US">
                <a:solidFill>
                  <a:srgbClr val="FFC900"/>
                </a:solidFill>
                <a:latin typeface="Calibri"/>
                <a:ea typeface="Calibri"/>
                <a:cs typeface="Calibri"/>
                <a:sym typeface="Calibri"/>
              </a:rPr>
              <a:t>: 15 L</a:t>
            </a:r>
            <a:endParaRPr b="1"/>
          </a:p>
        </p:txBody>
      </p:sp>
      <p:sp>
        <p:nvSpPr>
          <p:cNvPr id="192" name="Google Shape;192;p23"/>
          <p:cNvSpPr txBox="1"/>
          <p:nvPr>
            <p:ph idx="1" type="body"/>
          </p:nvPr>
        </p:nvSpPr>
        <p:spPr>
          <a:xfrm>
            <a:off x="6539145" y="2510250"/>
            <a:ext cx="6507300" cy="1837500"/>
          </a:xfrm>
          <a:prstGeom prst="rect">
            <a:avLst/>
          </a:prstGeom>
          <a:noFill/>
          <a:ln>
            <a:noFill/>
          </a:ln>
        </p:spPr>
        <p:txBody>
          <a:bodyPr anchorCtr="0" anchor="t" bIns="45700" lIns="91425" spcFirstLastPara="1" rIns="91425" wrap="square" tIns="45700">
            <a:normAutofit/>
          </a:bodyPr>
          <a:lstStyle/>
          <a:p>
            <a:pPr indent="-381000" lvl="0" marL="457200" rtl="0" algn="l">
              <a:lnSpc>
                <a:spcPct val="110000"/>
              </a:lnSpc>
              <a:spcBef>
                <a:spcPts val="0"/>
              </a:spcBef>
              <a:spcAft>
                <a:spcPts val="0"/>
              </a:spcAft>
              <a:buClr>
                <a:schemeClr val="dk1"/>
              </a:buClr>
              <a:buSzPts val="2400"/>
              <a:buFont typeface="Times"/>
              <a:buChar char="➔"/>
            </a:pPr>
            <a:r>
              <a:rPr lang="en-US">
                <a:highlight>
                  <a:schemeClr val="lt1"/>
                </a:highlight>
                <a:latin typeface="Times"/>
                <a:ea typeface="Times"/>
                <a:cs typeface="Times"/>
                <a:sym typeface="Times"/>
              </a:rPr>
              <a:t>Total Cost : 21 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p:nvPr/>
        </p:nvSpPr>
        <p:spPr>
          <a:xfrm>
            <a:off x="259080" y="484997"/>
            <a:ext cx="5308600" cy="1006519"/>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8" name="Google Shape;198;p24"/>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C900"/>
              </a:buClr>
              <a:buSzPct val="100000"/>
              <a:buFont typeface="Calibri"/>
              <a:buNone/>
            </a:pPr>
            <a:r>
              <a:rPr b="0" i="0" lang="en-US" sz="4400" u="none" cap="none" strike="noStrike">
                <a:solidFill>
                  <a:srgbClr val="FFC900"/>
                </a:solidFill>
                <a:latin typeface="Calibri"/>
                <a:ea typeface="Calibri"/>
                <a:cs typeface="Calibri"/>
                <a:sym typeface="Calibri"/>
              </a:rPr>
              <a:t>Early Adopters</a:t>
            </a:r>
            <a:br>
              <a:rPr b="0" i="0" lang="en-US" sz="1400" u="none" cap="none" strike="noStrike">
                <a:solidFill>
                  <a:srgbClr val="000000"/>
                </a:solidFill>
                <a:latin typeface="Arial"/>
                <a:ea typeface="Arial"/>
                <a:cs typeface="Arial"/>
                <a:sym typeface="Arial"/>
              </a:rPr>
            </a:br>
            <a:endParaRPr/>
          </a:p>
        </p:txBody>
      </p:sp>
      <p:sp>
        <p:nvSpPr>
          <p:cNvPr id="199" name="Google Shape;199;p24"/>
          <p:cNvSpPr txBox="1"/>
          <p:nvPr>
            <p:ph idx="1" type="body"/>
          </p:nvPr>
        </p:nvSpPr>
        <p:spPr>
          <a:xfrm>
            <a:off x="609600" y="2106204"/>
            <a:ext cx="7874000" cy="40365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rgbClr val="404040"/>
              </a:buClr>
              <a:buSzPts val="3200"/>
              <a:buFont typeface="Times"/>
              <a:buChar char="-"/>
            </a:pPr>
            <a:r>
              <a:rPr b="0" i="0" lang="en-US" sz="2000" u="none" cap="none" strike="noStrike">
                <a:solidFill>
                  <a:srgbClr val="404040"/>
                </a:solidFill>
                <a:latin typeface="Times"/>
                <a:ea typeface="Times"/>
                <a:cs typeface="Times"/>
                <a:sym typeface="Times"/>
              </a:rPr>
              <a:t>Early adopters?</a:t>
            </a:r>
            <a:endParaRPr b="0" i="0" sz="1050" u="none" cap="none" strike="noStrike">
              <a:solidFill>
                <a:srgbClr val="000000"/>
              </a:solidFill>
              <a:latin typeface="Times"/>
              <a:ea typeface="Times"/>
              <a:cs typeface="Times"/>
              <a:sym typeface="Times"/>
            </a:endParaRPr>
          </a:p>
          <a:p>
            <a:pPr indent="-25400" lvl="0" marL="228600" marR="0" rtl="0" algn="l">
              <a:lnSpc>
                <a:spcPct val="100000"/>
              </a:lnSpc>
              <a:spcBef>
                <a:spcPts val="600"/>
              </a:spcBef>
              <a:spcAft>
                <a:spcPts val="0"/>
              </a:spcAft>
              <a:buClr>
                <a:srgbClr val="404040"/>
              </a:buClr>
              <a:buSzPts val="3200"/>
              <a:buFont typeface="NTR"/>
              <a:buNone/>
            </a:pPr>
            <a:r>
              <a:rPr b="0" i="0" lang="en-US" sz="2000" u="none" cap="none" strike="noStrike">
                <a:solidFill>
                  <a:srgbClr val="404040"/>
                </a:solidFill>
                <a:latin typeface="Times"/>
                <a:ea typeface="Times"/>
                <a:cs typeface="Times"/>
                <a:sym typeface="Times"/>
              </a:rPr>
              <a:t>        People with rare breeds, people in the outskirts of city, people who aspire for prizes in competition and higher amounts for their puppies</a:t>
            </a:r>
            <a:endParaRPr/>
          </a:p>
          <a:p>
            <a:pPr indent="-25400" lvl="0" marL="228600" marR="0" rtl="0" algn="l">
              <a:lnSpc>
                <a:spcPct val="100000"/>
              </a:lnSpc>
              <a:spcBef>
                <a:spcPts val="600"/>
              </a:spcBef>
              <a:spcAft>
                <a:spcPts val="0"/>
              </a:spcAft>
              <a:buClr>
                <a:srgbClr val="404040"/>
              </a:buClr>
              <a:buSzPts val="3200"/>
              <a:buFont typeface="NTR"/>
              <a:buNone/>
            </a:pPr>
            <a:r>
              <a:t/>
            </a:r>
            <a:endParaRPr b="0" i="0" sz="2000" u="none" cap="none" strike="noStrike">
              <a:solidFill>
                <a:srgbClr val="404040"/>
              </a:solidFill>
              <a:latin typeface="Times"/>
              <a:ea typeface="Times"/>
              <a:cs typeface="Times"/>
              <a:sym typeface="Times"/>
            </a:endParaRPr>
          </a:p>
          <a:p>
            <a:pPr indent="-228600" lvl="0" marL="228600" marR="0" rtl="0" algn="l">
              <a:lnSpc>
                <a:spcPct val="100000"/>
              </a:lnSpc>
              <a:spcBef>
                <a:spcPts val="600"/>
              </a:spcBef>
              <a:spcAft>
                <a:spcPts val="0"/>
              </a:spcAft>
              <a:buClr>
                <a:srgbClr val="404040"/>
              </a:buClr>
              <a:buSzPts val="3200"/>
              <a:buFont typeface="Times"/>
              <a:buChar char="-"/>
            </a:pPr>
            <a:r>
              <a:rPr b="0" i="0" lang="en-US" sz="2000" u="none" cap="none" strike="noStrike">
                <a:solidFill>
                  <a:srgbClr val="404040"/>
                </a:solidFill>
                <a:latin typeface="Times"/>
                <a:ea typeface="Times"/>
                <a:cs typeface="Times"/>
                <a:sym typeface="Times"/>
              </a:rPr>
              <a:t>Plan to market</a:t>
            </a:r>
            <a:endParaRPr/>
          </a:p>
          <a:p>
            <a:pPr indent="0" lvl="0" marL="457200" marR="0" rtl="0" algn="l">
              <a:lnSpc>
                <a:spcPct val="100000"/>
              </a:lnSpc>
              <a:spcBef>
                <a:spcPts val="600"/>
              </a:spcBef>
              <a:spcAft>
                <a:spcPts val="0"/>
              </a:spcAft>
              <a:buClr>
                <a:srgbClr val="000000"/>
              </a:buClr>
              <a:buSzPts val="3200"/>
              <a:buFont typeface="Arial"/>
              <a:buNone/>
            </a:pPr>
            <a:r>
              <a:rPr b="0" i="0" lang="en-US" sz="2000" u="none" cap="none" strike="noStrike">
                <a:solidFill>
                  <a:srgbClr val="404040"/>
                </a:solidFill>
                <a:latin typeface="Times"/>
                <a:ea typeface="Times"/>
                <a:cs typeface="Times"/>
                <a:sym typeface="Times"/>
              </a:rPr>
              <a:t>     We are basically veterinarians by profession. We plan to market it through our seniors who are basically at every veterinary dispensaries.</a:t>
            </a:r>
            <a:endParaRPr/>
          </a:p>
          <a:p>
            <a:pPr indent="0" lvl="0" marL="0" rtl="0" algn="l">
              <a:lnSpc>
                <a:spcPct val="110000"/>
              </a:lnSpc>
              <a:spcBef>
                <a:spcPts val="1000"/>
              </a:spcBef>
              <a:spcAft>
                <a:spcPts val="0"/>
              </a:spcAft>
              <a:buSzPts val="2000"/>
              <a:buNone/>
            </a:pPr>
            <a:r>
              <a:t/>
            </a:r>
            <a:endParaRPr/>
          </a:p>
        </p:txBody>
      </p:sp>
      <p:pic>
        <p:nvPicPr>
          <p:cNvPr descr="Dog-low poly" id="200" name="Google Shape;200;p24"/>
          <p:cNvPicPr preferRelativeResize="0"/>
          <p:nvPr/>
        </p:nvPicPr>
        <p:blipFill rotWithShape="1">
          <a:blip r:embed="rId3">
            <a:alphaModFix/>
          </a:blip>
          <a:srcRect b="0" l="0" r="0" t="0"/>
          <a:stretch/>
        </p:blipFill>
        <p:spPr>
          <a:xfrm>
            <a:off x="7746851" y="-172866"/>
            <a:ext cx="5237629" cy="240276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p:nvPr/>
        </p:nvSpPr>
        <p:spPr>
          <a:xfrm>
            <a:off x="228600" y="1060410"/>
            <a:ext cx="3754120" cy="1006519"/>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6" name="Google Shape;206;p25"/>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900"/>
              </a:buClr>
              <a:buSzPts val="4400"/>
              <a:buFont typeface="Calibri"/>
              <a:buNone/>
            </a:pPr>
            <a:r>
              <a:rPr b="0" i="0" lang="en-US" sz="4400" u="none" cap="none" strike="noStrike">
                <a:solidFill>
                  <a:srgbClr val="FFC900"/>
                </a:solidFill>
                <a:latin typeface="Calibri"/>
                <a:ea typeface="Calibri"/>
                <a:cs typeface="Calibri"/>
                <a:sym typeface="Calibri"/>
              </a:rPr>
              <a:t>Prototype</a:t>
            </a:r>
            <a:endParaRPr/>
          </a:p>
        </p:txBody>
      </p:sp>
      <p:sp>
        <p:nvSpPr>
          <p:cNvPr id="207" name="Google Shape;207;p25"/>
          <p:cNvSpPr txBox="1"/>
          <p:nvPr>
            <p:ph idx="1" type="body"/>
          </p:nvPr>
        </p:nvSpPr>
        <p:spPr>
          <a:xfrm>
            <a:off x="609600" y="2106204"/>
            <a:ext cx="5763208" cy="403653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2000"/>
              <a:buNone/>
            </a:pPr>
            <a:r>
              <a:rPr b="1" lang="en-US" sz="2000"/>
              <a:t>https://pawsomepetmatrimony.com/</a:t>
            </a:r>
            <a:endParaRPr/>
          </a:p>
          <a:p>
            <a:pPr indent="0" lvl="0" marL="0" rtl="0" algn="l">
              <a:lnSpc>
                <a:spcPct val="110000"/>
              </a:lnSpc>
              <a:spcBef>
                <a:spcPts val="1000"/>
              </a:spcBef>
              <a:spcAft>
                <a:spcPts val="0"/>
              </a:spcAft>
              <a:buSzPts val="2000"/>
              <a:buNone/>
            </a:pPr>
            <a:r>
              <a:rPr lang="en-US"/>
              <a:t>     We have already launched our MVP. We are running some market test and creating a brand value</a:t>
            </a:r>
            <a:endParaRPr/>
          </a:p>
        </p:txBody>
      </p:sp>
      <p:pic>
        <p:nvPicPr>
          <p:cNvPr descr="Dog-low poly" id="208" name="Google Shape;208;p25"/>
          <p:cNvPicPr preferRelativeResize="0"/>
          <p:nvPr/>
        </p:nvPicPr>
        <p:blipFill rotWithShape="1">
          <a:blip r:embed="rId3">
            <a:alphaModFix/>
          </a:blip>
          <a:srcRect b="0" l="0" r="0" t="0"/>
          <a:stretch/>
        </p:blipFill>
        <p:spPr>
          <a:xfrm>
            <a:off x="6200172" y="1220565"/>
            <a:ext cx="6444482" cy="13669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2" name="Shape 212"/>
        <p:cNvGrpSpPr/>
        <p:nvPr/>
      </p:nvGrpSpPr>
      <p:grpSpPr>
        <a:xfrm>
          <a:off x="0" y="0"/>
          <a:ext cx="0" cy="0"/>
          <a:chOff x="0" y="0"/>
          <a:chExt cx="0" cy="0"/>
        </a:xfrm>
      </p:grpSpPr>
      <p:sp>
        <p:nvSpPr>
          <p:cNvPr id="213" name="Google Shape;213;p26"/>
          <p:cNvSpPr/>
          <p:nvPr/>
        </p:nvSpPr>
        <p:spPr>
          <a:xfrm>
            <a:off x="0" y="0"/>
            <a:ext cx="12192001" cy="6858000"/>
          </a:xfrm>
          <a:prstGeom prst="rect">
            <a:avLst/>
          </a:prstGeom>
          <a:solidFill>
            <a:srgbClr val="AEAEAE">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4" name="Google Shape;214;p26"/>
          <p:cNvSpPr/>
          <p:nvPr/>
        </p:nvSpPr>
        <p:spPr>
          <a:xfrm>
            <a:off x="-1" y="232968"/>
            <a:ext cx="9560477" cy="6625032"/>
          </a:xfrm>
          <a:custGeom>
            <a:rect b="b" l="l" r="r" t="t"/>
            <a:pathLst>
              <a:path extrusionOk="0" h="6858000" w="9263816">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5" name="Google Shape;215;p26"/>
          <p:cNvSpPr/>
          <p:nvPr/>
        </p:nvSpPr>
        <p:spPr>
          <a:xfrm>
            <a:off x="0" y="0"/>
            <a:ext cx="12188952"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6" name="Google Shape;216;p26"/>
          <p:cNvSpPr/>
          <p:nvPr/>
        </p:nvSpPr>
        <p:spPr>
          <a:xfrm>
            <a:off x="0" y="0"/>
            <a:ext cx="12192001" cy="6858000"/>
          </a:xfrm>
          <a:prstGeom prst="rect">
            <a:avLst/>
          </a:prstGeom>
          <a:solidFill>
            <a:srgbClr val="AEAEAE">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7" name="Google Shape;217;p26"/>
          <p:cNvSpPr/>
          <p:nvPr/>
        </p:nvSpPr>
        <p:spPr>
          <a:xfrm>
            <a:off x="3049" y="1"/>
            <a:ext cx="6939937" cy="6453893"/>
          </a:xfrm>
          <a:custGeom>
            <a:rect b="b" l="l" r="r" t="t"/>
            <a:pathLst>
              <a:path extrusionOk="0" h="4582435" w="4695433">
                <a:moveTo>
                  <a:pt x="111814" y="3049004"/>
                </a:moveTo>
                <a:cubicBezTo>
                  <a:pt x="174417" y="3044581"/>
                  <a:pt x="238967" y="3058160"/>
                  <a:pt x="297409" y="3091902"/>
                </a:cubicBezTo>
                <a:cubicBezTo>
                  <a:pt x="453255" y="3181878"/>
                  <a:pt x="506651" y="3381158"/>
                  <a:pt x="416673" y="3537003"/>
                </a:cubicBezTo>
                <a:cubicBezTo>
                  <a:pt x="337943" y="3673368"/>
                  <a:pt x="175529" y="3731295"/>
                  <a:pt x="31751" y="3683368"/>
                </a:cubicBezTo>
                <a:lnTo>
                  <a:pt x="0" y="3669070"/>
                </a:lnTo>
                <a:lnTo>
                  <a:pt x="0" y="3079852"/>
                </a:lnTo>
                <a:lnTo>
                  <a:pt x="35156" y="3063756"/>
                </a:lnTo>
                <a:cubicBezTo>
                  <a:pt x="59982" y="3055817"/>
                  <a:pt x="85729" y="3050848"/>
                  <a:pt x="111814" y="3049004"/>
                </a:cubicBezTo>
                <a:close/>
                <a:moveTo>
                  <a:pt x="0" y="0"/>
                </a:moveTo>
                <a:lnTo>
                  <a:pt x="4695433" y="0"/>
                </a:lnTo>
                <a:lnTo>
                  <a:pt x="4663044" y="68762"/>
                </a:lnTo>
                <a:cubicBezTo>
                  <a:pt x="4636274" y="118744"/>
                  <a:pt x="4605467" y="163546"/>
                  <a:pt x="4571319" y="201411"/>
                </a:cubicBezTo>
                <a:cubicBezTo>
                  <a:pt x="4449886" y="335755"/>
                  <a:pt x="4268949" y="426743"/>
                  <a:pt x="4099777" y="504347"/>
                </a:cubicBezTo>
                <a:cubicBezTo>
                  <a:pt x="3604896" y="731933"/>
                  <a:pt x="3591784" y="1317548"/>
                  <a:pt x="3811860" y="1682068"/>
                </a:cubicBezTo>
                <a:cubicBezTo>
                  <a:pt x="4454413" y="2741008"/>
                  <a:pt x="4084752" y="3706193"/>
                  <a:pt x="3167043" y="4278500"/>
                </a:cubicBezTo>
                <a:cubicBezTo>
                  <a:pt x="3009772" y="4376529"/>
                  <a:pt x="2817700" y="4417630"/>
                  <a:pt x="2640955" y="4485587"/>
                </a:cubicBezTo>
                <a:cubicBezTo>
                  <a:pt x="2250950" y="4603206"/>
                  <a:pt x="1866703" y="4642930"/>
                  <a:pt x="1495663" y="4435228"/>
                </a:cubicBezTo>
                <a:cubicBezTo>
                  <a:pt x="1259049" y="4302759"/>
                  <a:pt x="1121911" y="4090107"/>
                  <a:pt x="1020813" y="3838149"/>
                </a:cubicBezTo>
                <a:cubicBezTo>
                  <a:pt x="910679" y="3564211"/>
                  <a:pt x="784571" y="3292847"/>
                  <a:pt x="626404" y="3045292"/>
                </a:cubicBezTo>
                <a:cubicBezTo>
                  <a:pt x="516355" y="2873268"/>
                  <a:pt x="336073" y="2807363"/>
                  <a:pt x="147061" y="2765401"/>
                </a:cubicBezTo>
                <a:lnTo>
                  <a:pt x="0" y="27366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8" name="Google Shape;218;p26"/>
          <p:cNvSpPr txBox="1"/>
          <p:nvPr>
            <p:ph type="title"/>
          </p:nvPr>
        </p:nvSpPr>
        <p:spPr>
          <a:xfrm>
            <a:off x="2541037" y="889610"/>
            <a:ext cx="4298417" cy="253939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FFC900"/>
              </a:buClr>
              <a:buSzPts val="4400"/>
              <a:buFont typeface="Arial"/>
              <a:buNone/>
            </a:pPr>
            <a:r>
              <a:rPr b="0" i="0" lang="en-US" u="none" cap="none" strike="noStrike"/>
              <a:t>THANK YOU!</a:t>
            </a:r>
            <a:endParaRPr/>
          </a:p>
        </p:txBody>
      </p:sp>
      <p:pic>
        <p:nvPicPr>
          <p:cNvPr descr="Handshake" id="219" name="Google Shape;219;p26"/>
          <p:cNvPicPr preferRelativeResize="0"/>
          <p:nvPr/>
        </p:nvPicPr>
        <p:blipFill rotWithShape="1">
          <a:blip r:embed="rId3">
            <a:alphaModFix/>
          </a:blip>
          <a:srcRect b="0" l="0" r="0" t="0"/>
          <a:stretch/>
        </p:blipFill>
        <p:spPr>
          <a:xfrm>
            <a:off x="6560082" y="865204"/>
            <a:ext cx="5022318" cy="5022318"/>
          </a:xfrm>
          <a:prstGeom prst="rect">
            <a:avLst/>
          </a:prstGeom>
          <a:noFill/>
          <a:ln>
            <a:noFill/>
          </a:ln>
        </p:spPr>
      </p:pic>
      <p:pic>
        <p:nvPicPr>
          <p:cNvPr descr="Dog-low poly" id="220" name="Google Shape;220;p26"/>
          <p:cNvPicPr preferRelativeResize="0"/>
          <p:nvPr/>
        </p:nvPicPr>
        <p:blipFill rotWithShape="1">
          <a:blip r:embed="rId4">
            <a:alphaModFix/>
          </a:blip>
          <a:srcRect b="0" l="0" r="0" t="0"/>
          <a:stretch/>
        </p:blipFill>
        <p:spPr>
          <a:xfrm>
            <a:off x="617172" y="1790676"/>
            <a:ext cx="4028702" cy="6162105"/>
          </a:xfrm>
          <a:prstGeom prst="rect">
            <a:avLst/>
          </a:prstGeom>
          <a:noFill/>
          <a:ln>
            <a:noFill/>
          </a:ln>
        </p:spPr>
      </p:pic>
      <p:sp>
        <p:nvSpPr>
          <p:cNvPr id="221" name="Google Shape;221;p26"/>
          <p:cNvSpPr txBox="1"/>
          <p:nvPr/>
        </p:nvSpPr>
        <p:spPr>
          <a:xfrm>
            <a:off x="9792856" y="6480038"/>
            <a:ext cx="1992157" cy="30642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FFC900"/>
              </a:buClr>
              <a:buSzPts val="4400"/>
              <a:buFont typeface="Arial"/>
              <a:buNone/>
            </a:pPr>
            <a:r>
              <a:rPr b="0" i="0" lang="en-US" sz="1400" u="none" cap="none" strike="noStrike">
                <a:solidFill>
                  <a:srgbClr val="B90555"/>
                </a:solidFill>
                <a:latin typeface="Arial"/>
                <a:ea typeface="Arial"/>
                <a:cs typeface="Arial"/>
                <a:sym typeface="Arial"/>
              </a:rPr>
              <a:t>Powered By Realweb</a:t>
            </a:r>
            <a:endParaRPr b="0" i="0" sz="1400" u="none" cap="none" strike="noStrike">
              <a:solidFill>
                <a:srgbClr val="B90555"/>
              </a:solidFill>
              <a:latin typeface="Arial"/>
              <a:ea typeface="Arial"/>
              <a:cs typeface="Arial"/>
              <a:sym typeface="Arial"/>
            </a:endParaRPr>
          </a:p>
        </p:txBody>
      </p:sp>
      <p:pic>
        <p:nvPicPr>
          <p:cNvPr descr="A black and pink logo&#10;&#10;Description automatically generated" id="222" name="Google Shape;222;p26"/>
          <p:cNvPicPr preferRelativeResize="0"/>
          <p:nvPr/>
        </p:nvPicPr>
        <p:blipFill rotWithShape="1">
          <a:blip r:embed="rId5">
            <a:alphaModFix/>
          </a:blip>
          <a:srcRect b="0" l="0" r="0" t="0"/>
          <a:stretch/>
        </p:blipFill>
        <p:spPr>
          <a:xfrm>
            <a:off x="11731674" y="6486525"/>
            <a:ext cx="308003" cy="3064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900"/>
              </a:buClr>
              <a:buSzPts val="4400"/>
              <a:buFont typeface="Calibri"/>
              <a:buNone/>
            </a:pPr>
            <a:r>
              <a:rPr b="0" i="0" lang="en-US" sz="4400" u="none" cap="none" strike="noStrike">
                <a:solidFill>
                  <a:srgbClr val="FFC900"/>
                </a:solidFill>
                <a:latin typeface="Calibri"/>
                <a:ea typeface="Calibri"/>
                <a:cs typeface="Calibri"/>
                <a:sym typeface="Calibri"/>
              </a:rPr>
              <a:t>Team</a:t>
            </a:r>
            <a:endParaRPr/>
          </a:p>
        </p:txBody>
      </p:sp>
      <p:sp>
        <p:nvSpPr>
          <p:cNvPr id="101" name="Google Shape;101;p14"/>
          <p:cNvSpPr/>
          <p:nvPr/>
        </p:nvSpPr>
        <p:spPr>
          <a:xfrm>
            <a:off x="1961894" y="5098253"/>
            <a:ext cx="3538800" cy="1388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0" lang="en-US" sz="2220" u="none" cap="none" strike="noStrike">
                <a:solidFill>
                  <a:schemeClr val="dk1"/>
                </a:solidFill>
                <a:latin typeface="Times"/>
                <a:ea typeface="Times"/>
                <a:cs typeface="Times"/>
                <a:sym typeface="Times"/>
              </a:rPr>
              <a:t>Abin Joy-  CEO</a:t>
            </a:r>
            <a:endParaRPr b="0" i="0" sz="2220" u="none" cap="none" strike="noStrike">
              <a:solidFill>
                <a:schemeClr val="dk1"/>
              </a:solidFill>
              <a:latin typeface="Times"/>
              <a:ea typeface="Times"/>
              <a:cs typeface="Times"/>
              <a:sym typeface="Times"/>
            </a:endParaRPr>
          </a:p>
          <a:p>
            <a:pPr indent="0" lvl="0" marL="0" marR="0" rtl="0" algn="l">
              <a:lnSpc>
                <a:spcPct val="115000"/>
              </a:lnSpc>
              <a:spcBef>
                <a:spcPts val="1200"/>
              </a:spcBef>
              <a:spcAft>
                <a:spcPts val="0"/>
              </a:spcAft>
              <a:buClr>
                <a:srgbClr val="000000"/>
              </a:buClr>
              <a:buSzPts val="1800"/>
              <a:buFont typeface="Arial"/>
              <a:buNone/>
            </a:pPr>
            <a:r>
              <a:rPr b="0" i="0" lang="en-US" sz="2220" u="none" cap="none" strike="noStrike">
                <a:solidFill>
                  <a:schemeClr val="dk1"/>
                </a:solidFill>
                <a:latin typeface="Times"/>
                <a:ea typeface="Times"/>
                <a:cs typeface="Times"/>
                <a:sym typeface="Times"/>
              </a:rPr>
              <a:t>Veterinary medicine student</a:t>
            </a:r>
            <a:endParaRPr b="0" i="0" sz="2220" u="none" cap="none" strike="noStrike">
              <a:solidFill>
                <a:schemeClr val="dk1"/>
              </a:solidFill>
              <a:latin typeface="Times"/>
              <a:ea typeface="Times"/>
              <a:cs typeface="Times"/>
              <a:sym typeface="Times"/>
            </a:endParaRPr>
          </a:p>
          <a:p>
            <a:pPr indent="0" lvl="0" marL="0" marR="0" rtl="0" algn="l">
              <a:lnSpc>
                <a:spcPct val="100000"/>
              </a:lnSpc>
              <a:spcBef>
                <a:spcPts val="1200"/>
              </a:spcBef>
              <a:spcAft>
                <a:spcPts val="0"/>
              </a:spcAft>
              <a:buClr>
                <a:srgbClr val="000000"/>
              </a:buClr>
              <a:buSzPts val="3200"/>
              <a:buFont typeface="Arial"/>
              <a:buNone/>
            </a:pPr>
            <a:r>
              <a:t/>
            </a:r>
            <a:endParaRPr b="0" i="0" sz="3700" u="none" cap="none" strike="noStrike">
              <a:solidFill>
                <a:srgbClr val="404040"/>
              </a:solidFill>
              <a:latin typeface="Times"/>
              <a:ea typeface="Times"/>
              <a:cs typeface="Times"/>
              <a:sym typeface="Times"/>
            </a:endParaRPr>
          </a:p>
        </p:txBody>
      </p:sp>
      <p:pic>
        <p:nvPicPr>
          <p:cNvPr id="102" name="Google Shape;102;p14"/>
          <p:cNvPicPr preferRelativeResize="0"/>
          <p:nvPr/>
        </p:nvPicPr>
        <p:blipFill rotWithShape="1">
          <a:blip r:embed="rId3">
            <a:alphaModFix/>
          </a:blip>
          <a:srcRect b="10099" l="5480" r="16992" t="30863"/>
          <a:stretch/>
        </p:blipFill>
        <p:spPr>
          <a:xfrm>
            <a:off x="1961894" y="2243511"/>
            <a:ext cx="2580990" cy="2580990"/>
          </a:xfrm>
          <a:prstGeom prst="rect">
            <a:avLst/>
          </a:prstGeom>
          <a:noFill/>
          <a:ln>
            <a:noFill/>
          </a:ln>
        </p:spPr>
      </p:pic>
      <p:pic>
        <p:nvPicPr>
          <p:cNvPr descr="Dog-low poly" id="103" name="Google Shape;103;p14"/>
          <p:cNvPicPr preferRelativeResize="0"/>
          <p:nvPr/>
        </p:nvPicPr>
        <p:blipFill rotWithShape="1">
          <a:blip r:embed="rId4">
            <a:alphaModFix/>
          </a:blip>
          <a:srcRect b="0" l="0" r="0" t="0"/>
          <a:stretch/>
        </p:blipFill>
        <p:spPr>
          <a:xfrm rot="-631956">
            <a:off x="3768589" y="25922"/>
            <a:ext cx="4654821" cy="2389284"/>
          </a:xfrm>
          <a:prstGeom prst="rect">
            <a:avLst/>
          </a:prstGeom>
          <a:noFill/>
          <a:ln>
            <a:noFill/>
          </a:ln>
        </p:spPr>
      </p:pic>
      <p:sp>
        <p:nvSpPr>
          <p:cNvPr id="104" name="Google Shape;104;p14"/>
          <p:cNvSpPr txBox="1"/>
          <p:nvPr/>
        </p:nvSpPr>
        <p:spPr>
          <a:xfrm>
            <a:off x="15035823" y="780499"/>
            <a:ext cx="3901736" cy="3130807"/>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400"/>
              <a:buFont typeface="Roboto Slab"/>
              <a:buNone/>
            </a:pPr>
            <a:r>
              <a:rPr b="0" i="0" lang="en-US" sz="4400" u="none" cap="none" strike="noStrike">
                <a:solidFill>
                  <a:schemeClr val="dk1"/>
                </a:solidFill>
                <a:latin typeface="Roboto Slab"/>
                <a:ea typeface="Roboto Slab"/>
                <a:cs typeface="Roboto Slab"/>
                <a:sym typeface="Roboto Slab"/>
              </a:rPr>
              <a:t>PAWSOME</a:t>
            </a:r>
            <a:endParaRPr b="0" i="0" sz="4400" u="none" cap="none" strike="noStrike">
              <a:solidFill>
                <a:schemeClr val="dk1"/>
              </a:solidFill>
              <a:latin typeface="Arial"/>
              <a:ea typeface="Arial"/>
              <a:cs typeface="Arial"/>
              <a:sym typeface="Arial"/>
            </a:endParaRPr>
          </a:p>
        </p:txBody>
      </p:sp>
      <p:sp>
        <p:nvSpPr>
          <p:cNvPr id="105" name="Google Shape;105;p14"/>
          <p:cNvSpPr txBox="1"/>
          <p:nvPr/>
        </p:nvSpPr>
        <p:spPr>
          <a:xfrm>
            <a:off x="14585674" y="3911306"/>
            <a:ext cx="4802034" cy="2240529"/>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3F3F3F"/>
              </a:buClr>
              <a:buSzPts val="2400"/>
              <a:buFont typeface="Avenir"/>
              <a:buNone/>
            </a:pPr>
            <a:r>
              <a:rPr b="1" i="0" lang="en-US" sz="2000" u="none" cap="none" strike="noStrike">
                <a:solidFill>
                  <a:srgbClr val="7F7F7F"/>
                </a:solidFill>
                <a:latin typeface="Arial"/>
                <a:ea typeface="Arial"/>
                <a:cs typeface="Arial"/>
                <a:sym typeface="Arial"/>
              </a:rPr>
              <a:t>We care for your awesome pets.</a:t>
            </a:r>
            <a:endParaRPr/>
          </a:p>
          <a:p>
            <a:pPr indent="0" lvl="0" marL="0" marR="0" rtl="0" algn="ctr">
              <a:lnSpc>
                <a:spcPct val="100000"/>
              </a:lnSpc>
              <a:spcBef>
                <a:spcPts val="600"/>
              </a:spcBef>
              <a:spcAft>
                <a:spcPts val="0"/>
              </a:spcAft>
              <a:buClr>
                <a:srgbClr val="3F3F3F"/>
              </a:buClr>
              <a:buSzPts val="2400"/>
              <a:buFont typeface="Avenir"/>
              <a:buNone/>
            </a:pPr>
            <a:r>
              <a:t/>
            </a:r>
            <a:endParaRPr b="0" i="0" sz="2000" u="none" cap="none" strike="noStrike">
              <a:solidFill>
                <a:schemeClr val="dk1"/>
              </a:solidFill>
              <a:latin typeface="Avenir"/>
              <a:ea typeface="Avenir"/>
              <a:cs typeface="Avenir"/>
              <a:sym typeface="Avenir"/>
            </a:endParaRPr>
          </a:p>
          <a:p>
            <a:pPr indent="0" lvl="0" marL="0" marR="0" rtl="0" algn="ctr">
              <a:lnSpc>
                <a:spcPct val="100000"/>
              </a:lnSpc>
              <a:spcBef>
                <a:spcPts val="600"/>
              </a:spcBef>
              <a:spcAft>
                <a:spcPts val="0"/>
              </a:spcAft>
              <a:buClr>
                <a:srgbClr val="3F3F3F"/>
              </a:buClr>
              <a:buSzPts val="2400"/>
              <a:buFont typeface="Avenir"/>
              <a:buNone/>
            </a:pPr>
            <a:r>
              <a:rPr b="0" i="0" lang="en-US" sz="2000" u="none" cap="none" strike="noStrike">
                <a:solidFill>
                  <a:schemeClr val="dk1"/>
                </a:solidFill>
                <a:latin typeface="Arial"/>
                <a:ea typeface="Arial"/>
                <a:cs typeface="Arial"/>
                <a:sym typeface="Arial"/>
              </a:rPr>
              <a:t>Abin Joy</a:t>
            </a:r>
            <a:endParaRPr/>
          </a:p>
          <a:p>
            <a:pPr indent="0" lvl="0" marL="0" marR="0" rtl="0" algn="ctr">
              <a:lnSpc>
                <a:spcPct val="100000"/>
              </a:lnSpc>
              <a:spcBef>
                <a:spcPts val="600"/>
              </a:spcBef>
              <a:spcAft>
                <a:spcPts val="0"/>
              </a:spcAft>
              <a:buClr>
                <a:srgbClr val="3F3F3F"/>
              </a:buClr>
              <a:buSzPts val="2400"/>
              <a:buFont typeface="Avenir"/>
              <a:buNone/>
            </a:pPr>
            <a:r>
              <a:rPr b="0" i="0" lang="en-US" sz="2000" u="none" cap="none" strike="noStrike">
                <a:solidFill>
                  <a:schemeClr val="dk1"/>
                </a:solidFill>
                <a:latin typeface="Arial"/>
                <a:ea typeface="Arial"/>
                <a:cs typeface="Arial"/>
                <a:sym typeface="Arial"/>
              </a:rPr>
              <a:t>Febin Joy </a:t>
            </a:r>
            <a:endParaRPr/>
          </a:p>
          <a:p>
            <a:pPr indent="0" lvl="0" marL="0" marR="0" rtl="0" algn="l">
              <a:lnSpc>
                <a:spcPct val="110000"/>
              </a:lnSpc>
              <a:spcBef>
                <a:spcPts val="1000"/>
              </a:spcBef>
              <a:spcAft>
                <a:spcPts val="0"/>
              </a:spcAft>
              <a:buClr>
                <a:schemeClr val="accent5"/>
              </a:buClr>
              <a:buSzPts val="2000"/>
              <a:buFont typeface="Avenir"/>
              <a:buNone/>
            </a:pPr>
            <a:r>
              <a:t/>
            </a:r>
            <a:endParaRPr b="0" i="0" sz="2000" u="none" cap="none" strike="noStrike">
              <a:solidFill>
                <a:schemeClr val="dk1"/>
              </a:solidFill>
              <a:latin typeface="Avenir"/>
              <a:ea typeface="Avenir"/>
              <a:cs typeface="Avenir"/>
              <a:sym typeface="Avenir"/>
            </a:endParaRPr>
          </a:p>
        </p:txBody>
      </p:sp>
      <p:pic>
        <p:nvPicPr>
          <p:cNvPr descr="A person in a red shirt&#10;&#10;Description automatically generated" id="106" name="Google Shape;106;p14"/>
          <p:cNvPicPr preferRelativeResize="0"/>
          <p:nvPr/>
        </p:nvPicPr>
        <p:blipFill rotWithShape="1">
          <a:blip r:embed="rId5">
            <a:alphaModFix/>
          </a:blip>
          <a:srcRect b="0" l="0" r="0" t="0"/>
          <a:stretch/>
        </p:blipFill>
        <p:spPr>
          <a:xfrm>
            <a:off x="7543426" y="2290905"/>
            <a:ext cx="2580990" cy="2580990"/>
          </a:xfrm>
          <a:prstGeom prst="rect">
            <a:avLst/>
          </a:prstGeom>
          <a:noFill/>
          <a:ln>
            <a:noFill/>
          </a:ln>
        </p:spPr>
      </p:pic>
      <p:sp>
        <p:nvSpPr>
          <p:cNvPr id="107" name="Google Shape;107;p14"/>
          <p:cNvSpPr txBox="1"/>
          <p:nvPr/>
        </p:nvSpPr>
        <p:spPr>
          <a:xfrm>
            <a:off x="7543426" y="5209711"/>
            <a:ext cx="3370800" cy="12772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Times"/>
                <a:ea typeface="Times"/>
                <a:cs typeface="Times"/>
                <a:sym typeface="Times"/>
              </a:rPr>
              <a:t>Adoni Zedek - CTO</a:t>
            </a:r>
            <a:endParaRPr b="0" i="0" sz="19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Times"/>
                <a:ea typeface="Times"/>
                <a:cs typeface="Times"/>
                <a:sym typeface="Times"/>
              </a:rPr>
              <a:t>Founder &amp; CEO of Realweb</a:t>
            </a:r>
            <a:endParaRPr b="0" i="0" sz="1900" u="none" cap="none" strike="noStrike">
              <a:solidFill>
                <a:srgbClr val="000000"/>
              </a:solidFill>
              <a:latin typeface="Times"/>
              <a:ea typeface="Times"/>
              <a:cs typeface="Times"/>
              <a:sym typeface="Time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a:ea typeface="Times"/>
              <a:cs typeface="Times"/>
              <a:sym typeface="Time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p:nvPr/>
        </p:nvSpPr>
        <p:spPr>
          <a:xfrm>
            <a:off x="391160" y="196966"/>
            <a:ext cx="7366000" cy="4314074"/>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3" name="Google Shape;113;p15"/>
          <p:cNvSpPr txBox="1"/>
          <p:nvPr>
            <p:ph idx="1" type="body"/>
          </p:nvPr>
        </p:nvSpPr>
        <p:spPr>
          <a:xfrm>
            <a:off x="609600" y="1642884"/>
            <a:ext cx="6929120" cy="2111446"/>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rgbClr val="990000"/>
              </a:buClr>
              <a:buSzPts val="3200"/>
              <a:buFont typeface="Times"/>
              <a:buChar char="-"/>
            </a:pPr>
            <a:r>
              <a:rPr lang="en-US" sz="2000">
                <a:solidFill>
                  <a:srgbClr val="FFFF00"/>
                </a:solidFill>
                <a:latin typeface="Times"/>
                <a:ea typeface="Times"/>
                <a:cs typeface="Times"/>
                <a:sym typeface="Times"/>
              </a:rPr>
              <a:t>Breeders don’t follow norms and  customers don’t have transparency in understanding the audacity of the breeders</a:t>
            </a:r>
            <a:endParaRPr sz="2000">
              <a:solidFill>
                <a:srgbClr val="404040"/>
              </a:solidFill>
              <a:latin typeface="Times"/>
              <a:ea typeface="Times"/>
              <a:cs typeface="Times"/>
              <a:sym typeface="Times"/>
            </a:endParaRPr>
          </a:p>
          <a:p>
            <a:pPr indent="-228600" lvl="0" marL="228600" marR="0" rtl="0" algn="l">
              <a:lnSpc>
                <a:spcPct val="100000"/>
              </a:lnSpc>
              <a:spcBef>
                <a:spcPts val="0"/>
              </a:spcBef>
              <a:spcAft>
                <a:spcPts val="0"/>
              </a:spcAft>
              <a:buClr>
                <a:srgbClr val="404040"/>
              </a:buClr>
              <a:buSzPts val="3200"/>
              <a:buFont typeface="Times"/>
              <a:buChar char="-"/>
            </a:pPr>
            <a:r>
              <a:rPr lang="en-US">
                <a:solidFill>
                  <a:schemeClr val="lt1"/>
                </a:solidFill>
                <a:latin typeface="Times"/>
                <a:ea typeface="Times"/>
                <a:cs typeface="Times"/>
                <a:sym typeface="Times"/>
              </a:rPr>
              <a:t>People have less knowledge about </a:t>
            </a:r>
            <a:r>
              <a:rPr lang="en-US" sz="2000">
                <a:solidFill>
                  <a:schemeClr val="lt1"/>
                </a:solidFill>
                <a:latin typeface="Times"/>
                <a:ea typeface="Times"/>
                <a:cs typeface="Times"/>
                <a:sym typeface="Times"/>
              </a:rPr>
              <a:t>good quality animals  and good breeding practices</a:t>
            </a:r>
            <a:endParaRPr b="0" i="0" sz="2000" u="none" cap="none" strike="noStrike">
              <a:solidFill>
                <a:schemeClr val="lt1"/>
              </a:solidFill>
              <a:latin typeface="Times"/>
              <a:ea typeface="Times"/>
              <a:cs typeface="Times"/>
              <a:sym typeface="Times"/>
            </a:endParaRPr>
          </a:p>
          <a:p>
            <a:pPr indent="-228600" lvl="0" marL="228600" marR="0" rtl="0" algn="l">
              <a:lnSpc>
                <a:spcPct val="100000"/>
              </a:lnSpc>
              <a:spcBef>
                <a:spcPts val="0"/>
              </a:spcBef>
              <a:spcAft>
                <a:spcPts val="0"/>
              </a:spcAft>
              <a:buClr>
                <a:srgbClr val="404040"/>
              </a:buClr>
              <a:buSzPts val="3200"/>
              <a:buFont typeface="Times"/>
              <a:buChar char="-"/>
            </a:pPr>
            <a:r>
              <a:rPr lang="en-US">
                <a:solidFill>
                  <a:schemeClr val="lt1"/>
                </a:solidFill>
                <a:latin typeface="Times"/>
                <a:ea typeface="Times"/>
                <a:cs typeface="Times"/>
                <a:sym typeface="Times"/>
              </a:rPr>
              <a:t>Many things practiced are against animal welfare and animal ethics</a:t>
            </a:r>
            <a:endParaRPr b="0" i="0" sz="2000" u="none" cap="none" strike="noStrike">
              <a:solidFill>
                <a:schemeClr val="lt1"/>
              </a:solidFill>
              <a:latin typeface="Times"/>
              <a:ea typeface="Times"/>
              <a:cs typeface="Times"/>
              <a:sym typeface="Times"/>
            </a:endParaRPr>
          </a:p>
          <a:p>
            <a:pPr indent="0" lvl="0" marL="457200" marR="0" rtl="0" algn="l">
              <a:lnSpc>
                <a:spcPct val="100000"/>
              </a:lnSpc>
              <a:spcBef>
                <a:spcPts val="0"/>
              </a:spcBef>
              <a:spcAft>
                <a:spcPts val="0"/>
              </a:spcAft>
              <a:buSzPts val="2000"/>
              <a:buNone/>
            </a:pPr>
            <a:r>
              <a:t/>
            </a:r>
            <a:endParaRPr b="0" i="0" sz="2000" u="none" cap="none" strike="noStrike">
              <a:solidFill>
                <a:srgbClr val="404040"/>
              </a:solidFill>
              <a:latin typeface="Times"/>
              <a:ea typeface="Times"/>
              <a:cs typeface="Times"/>
              <a:sym typeface="Times"/>
            </a:endParaRPr>
          </a:p>
          <a:p>
            <a:pPr indent="0" lvl="0" marL="45720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Times"/>
              <a:ea typeface="Times"/>
              <a:cs typeface="Times"/>
              <a:sym typeface="Times"/>
            </a:endParaRPr>
          </a:p>
          <a:p>
            <a:pPr indent="0" lvl="0" marL="0" rtl="0" algn="l">
              <a:lnSpc>
                <a:spcPct val="110000"/>
              </a:lnSpc>
              <a:spcBef>
                <a:spcPts val="1000"/>
              </a:spcBef>
              <a:spcAft>
                <a:spcPts val="0"/>
              </a:spcAft>
              <a:buSzPts val="2000"/>
              <a:buNone/>
            </a:pPr>
            <a:r>
              <a:t/>
            </a:r>
            <a:endParaRPr/>
          </a:p>
        </p:txBody>
      </p:sp>
      <p:pic>
        <p:nvPicPr>
          <p:cNvPr descr="Dog-low poly" id="114" name="Google Shape;114;p15"/>
          <p:cNvPicPr preferRelativeResize="0"/>
          <p:nvPr/>
        </p:nvPicPr>
        <p:blipFill rotWithShape="1">
          <a:blip r:embed="rId3">
            <a:alphaModFix/>
          </a:blip>
          <a:srcRect b="0" l="0" r="0" t="0"/>
          <a:stretch/>
        </p:blipFill>
        <p:spPr>
          <a:xfrm rot="3558161">
            <a:off x="6348446" y="860872"/>
            <a:ext cx="5920484" cy="5931557"/>
          </a:xfrm>
          <a:prstGeom prst="rect">
            <a:avLst/>
          </a:prstGeom>
          <a:noFill/>
          <a:ln>
            <a:noFill/>
          </a:ln>
        </p:spPr>
      </p:pic>
      <p:sp>
        <p:nvSpPr>
          <p:cNvPr id="115" name="Google Shape;115;p15"/>
          <p:cNvSpPr txBox="1"/>
          <p:nvPr>
            <p:ph type="title"/>
          </p:nvPr>
        </p:nvSpPr>
        <p:spPr>
          <a:xfrm>
            <a:off x="609600" y="557213"/>
            <a:ext cx="10972800" cy="1325562"/>
          </a:xfrm>
          <a:prstGeom prst="rect">
            <a:avLst/>
          </a:prstGeom>
          <a:noFill/>
          <a:ln>
            <a:noFill/>
          </a:ln>
        </p:spPr>
        <p:txBody>
          <a:bodyPr anchorCtr="0" anchor="t" bIns="72000" lIns="91425" spcFirstLastPara="1" rIns="91425" wrap="square" tIns="72000">
            <a:normAutofit/>
          </a:bodyPr>
          <a:lstStyle/>
          <a:p>
            <a:pPr indent="0" lvl="0" marL="0" marR="0" rtl="0" algn="l">
              <a:lnSpc>
                <a:spcPct val="90000"/>
              </a:lnSpc>
              <a:spcBef>
                <a:spcPts val="0"/>
              </a:spcBef>
              <a:spcAft>
                <a:spcPts val="0"/>
              </a:spcAft>
              <a:buClr>
                <a:srgbClr val="FFC900"/>
              </a:buClr>
              <a:buSzPts val="4400"/>
              <a:buFont typeface="Calibri"/>
              <a:buNone/>
            </a:pPr>
            <a:r>
              <a:rPr b="0" i="0" lang="en-US" sz="4400" u="none" cap="none" strike="noStrike">
                <a:solidFill>
                  <a:srgbClr val="FFC900"/>
                </a:solidFill>
                <a:latin typeface="Calibri"/>
                <a:ea typeface="Calibri"/>
                <a:cs typeface="Calibri"/>
                <a:sym typeface="Calibri"/>
              </a:rPr>
              <a:t>Problem</a:t>
            </a:r>
            <a:endParaRPr b="0" i="0" sz="4400" u="none" cap="none" strike="noStrike">
              <a:solidFill>
                <a:srgbClr val="FFC900"/>
              </a:solidFill>
              <a:latin typeface="Avenir"/>
              <a:ea typeface="Avenir"/>
              <a:cs typeface="Avenir"/>
              <a:sym typeface="Avenir"/>
            </a:endParaRPr>
          </a:p>
        </p:txBody>
      </p:sp>
      <p:sp>
        <p:nvSpPr>
          <p:cNvPr id="116" name="Google Shape;116;p15"/>
          <p:cNvSpPr/>
          <p:nvPr/>
        </p:nvSpPr>
        <p:spPr>
          <a:xfrm rot="9124079">
            <a:off x="-10607040" y="8270240"/>
            <a:ext cx="7366000" cy="5242560"/>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7" name="Google Shape;117;p15"/>
          <p:cNvSpPr txBox="1"/>
          <p:nvPr/>
        </p:nvSpPr>
        <p:spPr>
          <a:xfrm rot="-7810935">
            <a:off x="-10017760" y="9777004"/>
            <a:ext cx="6654800" cy="403653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404040"/>
              </a:buClr>
              <a:buSzPts val="3200"/>
              <a:buFont typeface="NTR"/>
              <a:buNone/>
            </a:pPr>
            <a:r>
              <a:rPr b="0" i="0" lang="en-US" sz="2000" u="none" cap="none" strike="noStrike">
                <a:solidFill>
                  <a:schemeClr val="dk1"/>
                </a:solidFill>
                <a:latin typeface="Times"/>
                <a:ea typeface="Times"/>
                <a:cs typeface="Times"/>
                <a:sym typeface="Times"/>
              </a:rPr>
              <a:t>-We are creating an online site where people can visit and choose the animal of their interest and specifications.</a:t>
            </a:r>
            <a:endParaRPr b="0" i="0" sz="1050" u="none" cap="none" strike="noStrike">
              <a:solidFill>
                <a:schemeClr val="dk1"/>
              </a:solidFill>
              <a:latin typeface="Times"/>
              <a:ea typeface="Times"/>
              <a:cs typeface="Times"/>
              <a:sym typeface="Times"/>
            </a:endParaRPr>
          </a:p>
          <a:p>
            <a:pPr indent="0" lvl="0" marL="0" marR="0" rtl="0" algn="l">
              <a:lnSpc>
                <a:spcPct val="100000"/>
              </a:lnSpc>
              <a:spcBef>
                <a:spcPts val="600"/>
              </a:spcBef>
              <a:spcAft>
                <a:spcPts val="0"/>
              </a:spcAft>
              <a:buClr>
                <a:srgbClr val="404040"/>
              </a:buClr>
              <a:buSzPts val="3200"/>
              <a:buFont typeface="NTR"/>
              <a:buNone/>
            </a:pPr>
            <a:r>
              <a:t/>
            </a:r>
            <a:endParaRPr b="0" i="0" sz="2000" u="none" cap="none" strike="noStrike">
              <a:solidFill>
                <a:schemeClr val="dk1"/>
              </a:solidFill>
              <a:latin typeface="Times"/>
              <a:ea typeface="Times"/>
              <a:cs typeface="Times"/>
              <a:sym typeface="Times"/>
            </a:endParaRPr>
          </a:p>
          <a:p>
            <a:pPr indent="0" lvl="0" marL="0" marR="0" rtl="0" algn="l">
              <a:lnSpc>
                <a:spcPct val="100000"/>
              </a:lnSpc>
              <a:spcBef>
                <a:spcPts val="600"/>
              </a:spcBef>
              <a:spcAft>
                <a:spcPts val="0"/>
              </a:spcAft>
              <a:buClr>
                <a:srgbClr val="404040"/>
              </a:buClr>
              <a:buSzPts val="3200"/>
              <a:buFont typeface="NTR"/>
              <a:buNone/>
            </a:pPr>
            <a:r>
              <a:rPr b="0" i="0" lang="en-US" sz="2000" u="none" cap="none" strike="noStrike">
                <a:solidFill>
                  <a:schemeClr val="dk1"/>
                </a:solidFill>
                <a:latin typeface="Times"/>
                <a:ea typeface="Times"/>
                <a:cs typeface="Times"/>
                <a:sym typeface="Times"/>
              </a:rPr>
              <a:t>-Our idea is superior because it gives people thousands of opportunities to choose from. People can sort based on breed,colour,location,championships won,pedigree,cost of mating…</a:t>
            </a:r>
            <a:endParaRPr/>
          </a:p>
          <a:p>
            <a:pPr indent="0" lvl="0" marL="0" marR="0" rtl="0" algn="l">
              <a:lnSpc>
                <a:spcPct val="100000"/>
              </a:lnSpc>
              <a:spcBef>
                <a:spcPts val="600"/>
              </a:spcBef>
              <a:spcAft>
                <a:spcPts val="0"/>
              </a:spcAft>
              <a:buClr>
                <a:srgbClr val="404040"/>
              </a:buClr>
              <a:buSzPts val="3200"/>
              <a:buFont typeface="NTR"/>
              <a:buNone/>
            </a:pPr>
            <a:r>
              <a:t/>
            </a:r>
            <a:endParaRPr b="0" i="0" sz="2000" u="none" cap="none" strike="noStrike">
              <a:solidFill>
                <a:schemeClr val="dk1"/>
              </a:solidFill>
              <a:latin typeface="Times"/>
              <a:ea typeface="Times"/>
              <a:cs typeface="Times"/>
              <a:sym typeface="Times"/>
            </a:endParaRPr>
          </a:p>
          <a:p>
            <a:pPr indent="0" lvl="0" marL="0" marR="0" rtl="0" algn="l">
              <a:lnSpc>
                <a:spcPct val="100000"/>
              </a:lnSpc>
              <a:spcBef>
                <a:spcPts val="600"/>
              </a:spcBef>
              <a:spcAft>
                <a:spcPts val="0"/>
              </a:spcAft>
              <a:buClr>
                <a:srgbClr val="404040"/>
              </a:buClr>
              <a:buSzPts val="3200"/>
              <a:buFont typeface="NTR"/>
              <a:buNone/>
            </a:pPr>
            <a:r>
              <a:t/>
            </a:r>
            <a:endParaRPr b="0" i="0" sz="1050" u="none" cap="none" strike="noStrike">
              <a:solidFill>
                <a:schemeClr val="dk1"/>
              </a:solidFill>
              <a:latin typeface="Times"/>
              <a:ea typeface="Times"/>
              <a:cs typeface="Times"/>
              <a:sym typeface="Times"/>
            </a:endParaRPr>
          </a:p>
          <a:p>
            <a:pPr indent="0" lvl="0" marL="0" marR="0" rtl="0" algn="l">
              <a:lnSpc>
                <a:spcPct val="110000"/>
              </a:lnSpc>
              <a:spcBef>
                <a:spcPts val="1000"/>
              </a:spcBef>
              <a:spcAft>
                <a:spcPts val="0"/>
              </a:spcAft>
              <a:buClr>
                <a:schemeClr val="accent5"/>
              </a:buClr>
              <a:buSzPts val="2000"/>
              <a:buFont typeface="Avenir"/>
              <a:buNone/>
            </a:pPr>
            <a:r>
              <a:t/>
            </a:r>
            <a:endParaRPr b="0" i="0" sz="2000" u="none" cap="none" strike="noStrike">
              <a:solidFill>
                <a:schemeClr val="dk1"/>
              </a:solidFill>
              <a:latin typeface="Avenir"/>
              <a:ea typeface="Avenir"/>
              <a:cs typeface="Avenir"/>
              <a:sym typeface="Avenir"/>
            </a:endParaRPr>
          </a:p>
        </p:txBody>
      </p:sp>
      <p:sp>
        <p:nvSpPr>
          <p:cNvPr id="118" name="Google Shape;118;p15"/>
          <p:cNvSpPr txBox="1"/>
          <p:nvPr/>
        </p:nvSpPr>
        <p:spPr>
          <a:xfrm rot="9124079">
            <a:off x="-9855200" y="8680702"/>
            <a:ext cx="10972800" cy="1325562"/>
          </a:xfrm>
          <a:prstGeom prst="rect">
            <a:avLst/>
          </a:prstGeom>
          <a:noFill/>
          <a:ln>
            <a:noFill/>
          </a:ln>
        </p:spPr>
        <p:txBody>
          <a:bodyPr anchorCtr="0" anchor="t" bIns="72000" lIns="91425" spcFirstLastPara="1" rIns="91425" wrap="square" tIns="72000">
            <a:normAutofit/>
          </a:bodyPr>
          <a:lstStyle/>
          <a:p>
            <a:pPr indent="0" lvl="0" marL="0" marR="0" rtl="0" algn="l">
              <a:lnSpc>
                <a:spcPct val="90000"/>
              </a:lnSpc>
              <a:spcBef>
                <a:spcPts val="0"/>
              </a:spcBef>
              <a:spcAft>
                <a:spcPts val="0"/>
              </a:spcAft>
              <a:buClr>
                <a:srgbClr val="FFC900"/>
              </a:buClr>
              <a:buSzPts val="4400"/>
              <a:buFont typeface="Calibri"/>
              <a:buNone/>
            </a:pPr>
            <a:r>
              <a:rPr b="0" i="0" lang="en-US" sz="4400" u="none" cap="none" strike="noStrike">
                <a:solidFill>
                  <a:srgbClr val="FFC900"/>
                </a:solidFill>
                <a:latin typeface="Calibri"/>
                <a:ea typeface="Calibri"/>
                <a:cs typeface="Calibri"/>
                <a:sym typeface="Calibri"/>
              </a:rPr>
              <a:t>Eureka Moment</a:t>
            </a:r>
            <a:endParaRPr b="0" i="0" sz="4400" u="none" cap="none" strike="noStrike">
              <a:solidFill>
                <a:srgbClr val="FFC900"/>
              </a:solidFill>
              <a:latin typeface="Avenir"/>
              <a:ea typeface="Avenir"/>
              <a:cs typeface="Avenir"/>
              <a:sym typeface="Avenir"/>
            </a:endParaRPr>
          </a:p>
        </p:txBody>
      </p:sp>
      <p:pic>
        <p:nvPicPr>
          <p:cNvPr id="119" name="Google Shape;119;p15"/>
          <p:cNvPicPr preferRelativeResize="0"/>
          <p:nvPr/>
        </p:nvPicPr>
        <p:blipFill rotWithShape="1">
          <a:blip r:embed="rId4">
            <a:alphaModFix/>
          </a:blip>
          <a:srcRect b="0" l="0" r="0" t="0"/>
          <a:stretch/>
        </p:blipFill>
        <p:spPr>
          <a:xfrm>
            <a:off x="8046807" y="-4418012"/>
            <a:ext cx="2263899" cy="4024723"/>
          </a:xfrm>
          <a:prstGeom prst="rect">
            <a:avLst/>
          </a:prstGeom>
          <a:noFill/>
          <a:ln>
            <a:noFill/>
          </a:ln>
        </p:spPr>
      </p:pic>
      <p:sp>
        <p:nvSpPr>
          <p:cNvPr id="120" name="Google Shape;120;p15"/>
          <p:cNvSpPr txBox="1"/>
          <p:nvPr/>
        </p:nvSpPr>
        <p:spPr>
          <a:xfrm>
            <a:off x="-7122160" y="1897152"/>
            <a:ext cx="6929120" cy="40365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rgbClr val="990000"/>
              </a:buClr>
              <a:buSzPts val="3200"/>
              <a:buFont typeface="Times"/>
              <a:buChar char="-"/>
            </a:pPr>
            <a:r>
              <a:rPr b="0" i="0" lang="en-US" sz="2000" u="none" cap="none" strike="noStrike">
                <a:solidFill>
                  <a:srgbClr val="FFFF00"/>
                </a:solidFill>
                <a:latin typeface="Times"/>
                <a:ea typeface="Times"/>
                <a:cs typeface="Times"/>
                <a:sym typeface="Times"/>
              </a:rPr>
              <a:t>There is no Matrimonial site for animals</a:t>
            </a:r>
            <a:endParaRPr/>
          </a:p>
          <a:p>
            <a:pPr indent="0" lvl="0" marL="457200" marR="0" rtl="0" algn="l">
              <a:lnSpc>
                <a:spcPct val="100000"/>
              </a:lnSpc>
              <a:spcBef>
                <a:spcPts val="0"/>
              </a:spcBef>
              <a:spcAft>
                <a:spcPts val="0"/>
              </a:spcAft>
              <a:buClr>
                <a:schemeClr val="accent5"/>
              </a:buClr>
              <a:buSzPts val="2000"/>
              <a:buFont typeface="Avenir"/>
              <a:buNone/>
            </a:pPr>
            <a:r>
              <a:t/>
            </a:r>
            <a:endParaRPr b="0" i="0" sz="2000" u="none" cap="none" strike="noStrike">
              <a:solidFill>
                <a:srgbClr val="404040"/>
              </a:solidFill>
              <a:latin typeface="Times"/>
              <a:ea typeface="Times"/>
              <a:cs typeface="Times"/>
              <a:sym typeface="Times"/>
            </a:endParaRPr>
          </a:p>
          <a:p>
            <a:pPr indent="-228600" lvl="0" marL="228600" marR="0" rtl="0" algn="l">
              <a:lnSpc>
                <a:spcPct val="100000"/>
              </a:lnSpc>
              <a:spcBef>
                <a:spcPts val="0"/>
              </a:spcBef>
              <a:spcAft>
                <a:spcPts val="0"/>
              </a:spcAft>
              <a:buClr>
                <a:srgbClr val="404040"/>
              </a:buClr>
              <a:buSzPts val="3200"/>
              <a:buFont typeface="Times"/>
              <a:buChar char="-"/>
            </a:pPr>
            <a:r>
              <a:rPr b="0" i="0" lang="en-US" sz="2000" u="none" cap="none" strike="noStrike">
                <a:solidFill>
                  <a:schemeClr val="lt1"/>
                </a:solidFill>
                <a:latin typeface="Times"/>
                <a:ea typeface="Times"/>
                <a:cs typeface="Times"/>
                <a:sym typeface="Times"/>
              </a:rPr>
              <a:t>There is less availability of good quality animals </a:t>
            </a:r>
            <a:endParaRPr/>
          </a:p>
          <a:p>
            <a:pPr indent="-228600" lvl="0" marL="228600" marR="0" rtl="0" algn="l">
              <a:lnSpc>
                <a:spcPct val="100000"/>
              </a:lnSpc>
              <a:spcBef>
                <a:spcPts val="0"/>
              </a:spcBef>
              <a:spcAft>
                <a:spcPts val="0"/>
              </a:spcAft>
              <a:buClr>
                <a:srgbClr val="404040"/>
              </a:buClr>
              <a:buSzPts val="3200"/>
              <a:buFont typeface="Times"/>
              <a:buChar char="-"/>
            </a:pPr>
            <a:r>
              <a:rPr b="0" i="0" lang="en-US" sz="2000" u="none" cap="none" strike="noStrike">
                <a:solidFill>
                  <a:schemeClr val="lt1"/>
                </a:solidFill>
                <a:latin typeface="Times"/>
                <a:ea typeface="Times"/>
                <a:cs typeface="Times"/>
                <a:sym typeface="Times"/>
              </a:rPr>
              <a:t>People usually want to mate their animals with superior quality animals of the same breed. This is done to keep the pureline of the breed. Offsprings of animals that has got championships or awards also fetch far better price</a:t>
            </a:r>
            <a:endParaRPr/>
          </a:p>
          <a:p>
            <a:pPr indent="0" lvl="0" marL="457200" marR="0" rtl="0" algn="l">
              <a:lnSpc>
                <a:spcPct val="100000"/>
              </a:lnSpc>
              <a:spcBef>
                <a:spcPts val="0"/>
              </a:spcBef>
              <a:spcAft>
                <a:spcPts val="0"/>
              </a:spcAft>
              <a:buClr>
                <a:schemeClr val="accent5"/>
              </a:buClr>
              <a:buSzPts val="2000"/>
              <a:buFont typeface="Avenir"/>
              <a:buNone/>
            </a:pPr>
            <a:r>
              <a:t/>
            </a:r>
            <a:endParaRPr b="0" i="0" sz="2000" u="none" cap="none" strike="noStrike">
              <a:solidFill>
                <a:srgbClr val="404040"/>
              </a:solidFill>
              <a:latin typeface="Times"/>
              <a:ea typeface="Times"/>
              <a:cs typeface="Times"/>
              <a:sym typeface="Times"/>
            </a:endParaRPr>
          </a:p>
          <a:p>
            <a:pPr indent="0" lvl="0" marL="45720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Times"/>
              <a:ea typeface="Times"/>
              <a:cs typeface="Times"/>
              <a:sym typeface="Times"/>
            </a:endParaRPr>
          </a:p>
          <a:p>
            <a:pPr indent="0" lvl="0" marL="0" marR="0" rtl="0" algn="l">
              <a:lnSpc>
                <a:spcPct val="110000"/>
              </a:lnSpc>
              <a:spcBef>
                <a:spcPts val="1000"/>
              </a:spcBef>
              <a:spcAft>
                <a:spcPts val="0"/>
              </a:spcAft>
              <a:buClr>
                <a:schemeClr val="accent5"/>
              </a:buClr>
              <a:buSzPts val="2000"/>
              <a:buFont typeface="Avenir"/>
              <a:buNone/>
            </a:pPr>
            <a:r>
              <a:t/>
            </a:r>
            <a:endParaRPr b="0" i="0" sz="2000" u="none" cap="none" strike="noStrike">
              <a:solidFill>
                <a:schemeClr val="dk1"/>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Dog-low poly" id="125" name="Google Shape;125;p16"/>
          <p:cNvPicPr preferRelativeResize="0"/>
          <p:nvPr/>
        </p:nvPicPr>
        <p:blipFill rotWithShape="1">
          <a:blip r:embed="rId3">
            <a:alphaModFix/>
          </a:blip>
          <a:srcRect b="0" l="0" r="0" t="0"/>
          <a:stretch/>
        </p:blipFill>
        <p:spPr>
          <a:xfrm>
            <a:off x="-6848053" y="-3698661"/>
            <a:ext cx="30941030" cy="15400033"/>
          </a:xfrm>
          <a:prstGeom prst="rect">
            <a:avLst/>
          </a:prstGeom>
          <a:noFill/>
          <a:ln>
            <a:noFill/>
          </a:ln>
        </p:spPr>
      </p:pic>
      <p:sp>
        <p:nvSpPr>
          <p:cNvPr id="126" name="Google Shape;126;p16"/>
          <p:cNvSpPr/>
          <p:nvPr/>
        </p:nvSpPr>
        <p:spPr>
          <a:xfrm>
            <a:off x="1265987" y="807720"/>
            <a:ext cx="7366000" cy="5242560"/>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7" name="Google Shape;127;p16"/>
          <p:cNvSpPr txBox="1"/>
          <p:nvPr>
            <p:ph idx="1" type="body"/>
          </p:nvPr>
        </p:nvSpPr>
        <p:spPr>
          <a:xfrm>
            <a:off x="1855267" y="2314484"/>
            <a:ext cx="6654800" cy="294839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404040"/>
              </a:buClr>
              <a:buSzPts val="3200"/>
              <a:buFont typeface="NTR"/>
              <a:buNone/>
            </a:pPr>
            <a:r>
              <a:rPr b="0" i="0" lang="en-US" sz="2000" u="none" cap="none" strike="noStrike">
                <a:solidFill>
                  <a:schemeClr val="lt1"/>
                </a:solidFill>
                <a:latin typeface="Times"/>
                <a:ea typeface="Times"/>
                <a:cs typeface="Times"/>
                <a:sym typeface="Times"/>
              </a:rPr>
              <a:t>Create a platform to enable transparency of knowledge  between customers, breeders and veterinarians  </a:t>
            </a:r>
            <a:endParaRPr/>
          </a:p>
          <a:p>
            <a:pPr indent="0" lvl="0" marL="0" marR="0" rtl="0" algn="l">
              <a:lnSpc>
                <a:spcPct val="100000"/>
              </a:lnSpc>
              <a:spcBef>
                <a:spcPts val="0"/>
              </a:spcBef>
              <a:spcAft>
                <a:spcPts val="0"/>
              </a:spcAft>
              <a:buClr>
                <a:srgbClr val="404040"/>
              </a:buClr>
              <a:buSzPts val="3200"/>
              <a:buFont typeface="NTR"/>
              <a:buNone/>
            </a:pPr>
            <a:r>
              <a:t/>
            </a:r>
            <a:endParaRPr>
              <a:solidFill>
                <a:schemeClr val="lt1"/>
              </a:solidFill>
              <a:latin typeface="Times"/>
              <a:ea typeface="Times"/>
              <a:cs typeface="Times"/>
              <a:sym typeface="Times"/>
            </a:endParaRPr>
          </a:p>
          <a:p>
            <a:pPr indent="0" lvl="0" marL="0" marR="0" rtl="0" algn="l">
              <a:lnSpc>
                <a:spcPct val="100000"/>
              </a:lnSpc>
              <a:spcBef>
                <a:spcPts val="0"/>
              </a:spcBef>
              <a:spcAft>
                <a:spcPts val="0"/>
              </a:spcAft>
              <a:buClr>
                <a:srgbClr val="404040"/>
              </a:buClr>
              <a:buSzPts val="3200"/>
              <a:buFont typeface="NTR"/>
              <a:buNone/>
            </a:pPr>
            <a:r>
              <a:t/>
            </a:r>
            <a:endParaRPr>
              <a:solidFill>
                <a:schemeClr val="lt1"/>
              </a:solidFill>
              <a:latin typeface="Times"/>
              <a:ea typeface="Times"/>
              <a:cs typeface="Times"/>
              <a:sym typeface="Times"/>
            </a:endParaRPr>
          </a:p>
          <a:p>
            <a:pPr indent="0" lvl="0" marL="0" marR="0" rtl="0" algn="l">
              <a:lnSpc>
                <a:spcPct val="100000"/>
              </a:lnSpc>
              <a:spcBef>
                <a:spcPts val="0"/>
              </a:spcBef>
              <a:spcAft>
                <a:spcPts val="0"/>
              </a:spcAft>
              <a:buClr>
                <a:srgbClr val="404040"/>
              </a:buClr>
              <a:buSzPts val="3200"/>
              <a:buFont typeface="NTR"/>
              <a:buNone/>
            </a:pPr>
            <a:r>
              <a:rPr b="0" i="0" lang="en-US" sz="2000" u="none" cap="none" strike="noStrike">
                <a:solidFill>
                  <a:schemeClr val="lt1"/>
                </a:solidFill>
                <a:latin typeface="Times"/>
                <a:ea typeface="Times"/>
                <a:cs typeface="Times"/>
                <a:sym typeface="Times"/>
              </a:rPr>
              <a:t>-We are creating an online site where people can visit and choose the animal of their interest and specifications.</a:t>
            </a:r>
            <a:endParaRPr b="0" i="0" sz="1050" u="none" cap="none" strike="noStrike">
              <a:solidFill>
                <a:schemeClr val="lt1"/>
              </a:solidFill>
              <a:latin typeface="Times"/>
              <a:ea typeface="Times"/>
              <a:cs typeface="Times"/>
              <a:sym typeface="Times"/>
            </a:endParaRPr>
          </a:p>
          <a:p>
            <a:pPr indent="0" lvl="0" marL="0" marR="0" rtl="0" algn="l">
              <a:lnSpc>
                <a:spcPct val="100000"/>
              </a:lnSpc>
              <a:spcBef>
                <a:spcPts val="600"/>
              </a:spcBef>
              <a:spcAft>
                <a:spcPts val="0"/>
              </a:spcAft>
              <a:buClr>
                <a:srgbClr val="404040"/>
              </a:buClr>
              <a:buSzPts val="3200"/>
              <a:buFont typeface="NTR"/>
              <a:buNone/>
            </a:pPr>
            <a:r>
              <a:rPr b="0" i="0" lang="en-US" sz="2000" u="none" cap="none" strike="noStrike">
                <a:solidFill>
                  <a:schemeClr val="lt1"/>
                </a:solidFill>
                <a:latin typeface="Times"/>
                <a:ea typeface="Times"/>
                <a:cs typeface="Times"/>
                <a:sym typeface="Times"/>
              </a:rPr>
              <a:t>People can sort based on breed, colour, location,   championships won, pedigree, cost of mating…</a:t>
            </a:r>
            <a:endParaRPr/>
          </a:p>
          <a:p>
            <a:pPr indent="0" lvl="0" marL="0" marR="0" rtl="0" algn="l">
              <a:lnSpc>
                <a:spcPct val="100000"/>
              </a:lnSpc>
              <a:spcBef>
                <a:spcPts val="600"/>
              </a:spcBef>
              <a:spcAft>
                <a:spcPts val="0"/>
              </a:spcAft>
              <a:buClr>
                <a:srgbClr val="404040"/>
              </a:buClr>
              <a:buSzPts val="3200"/>
              <a:buFont typeface="NTR"/>
              <a:buNone/>
            </a:pPr>
            <a:r>
              <a:t/>
            </a:r>
            <a:endParaRPr b="0" i="0" sz="2000" u="none" cap="none" strike="noStrike">
              <a:solidFill>
                <a:schemeClr val="lt1"/>
              </a:solidFill>
              <a:latin typeface="Times"/>
              <a:ea typeface="Times"/>
              <a:cs typeface="Times"/>
              <a:sym typeface="Times"/>
            </a:endParaRPr>
          </a:p>
          <a:p>
            <a:pPr indent="0" lvl="0" marL="0" marR="0" rtl="0" algn="l">
              <a:lnSpc>
                <a:spcPct val="100000"/>
              </a:lnSpc>
              <a:spcBef>
                <a:spcPts val="600"/>
              </a:spcBef>
              <a:spcAft>
                <a:spcPts val="0"/>
              </a:spcAft>
              <a:buClr>
                <a:srgbClr val="404040"/>
              </a:buClr>
              <a:buSzPts val="3200"/>
              <a:buFont typeface="NTR"/>
              <a:buNone/>
            </a:pPr>
            <a:r>
              <a:t/>
            </a:r>
            <a:endParaRPr b="0" i="0" sz="1050" u="none" cap="none" strike="noStrike">
              <a:solidFill>
                <a:schemeClr val="lt1"/>
              </a:solidFill>
              <a:latin typeface="Times"/>
              <a:ea typeface="Times"/>
              <a:cs typeface="Times"/>
              <a:sym typeface="Times"/>
            </a:endParaRPr>
          </a:p>
          <a:p>
            <a:pPr indent="0" lvl="0" marL="0" rtl="0" algn="l">
              <a:lnSpc>
                <a:spcPct val="110000"/>
              </a:lnSpc>
              <a:spcBef>
                <a:spcPts val="1000"/>
              </a:spcBef>
              <a:spcAft>
                <a:spcPts val="0"/>
              </a:spcAft>
              <a:buSzPts val="2000"/>
              <a:buNone/>
            </a:pPr>
            <a:r>
              <a:t/>
            </a:r>
            <a:endParaRPr>
              <a:solidFill>
                <a:schemeClr val="lt1"/>
              </a:solidFill>
            </a:endParaRPr>
          </a:p>
        </p:txBody>
      </p:sp>
      <p:sp>
        <p:nvSpPr>
          <p:cNvPr id="128" name="Google Shape;128;p16"/>
          <p:cNvSpPr txBox="1"/>
          <p:nvPr>
            <p:ph type="title"/>
          </p:nvPr>
        </p:nvSpPr>
        <p:spPr>
          <a:xfrm>
            <a:off x="2017827" y="1218182"/>
            <a:ext cx="10972800" cy="671578"/>
          </a:xfrm>
          <a:prstGeom prst="rect">
            <a:avLst/>
          </a:prstGeom>
          <a:noFill/>
          <a:ln>
            <a:noFill/>
          </a:ln>
        </p:spPr>
        <p:txBody>
          <a:bodyPr anchorCtr="0" anchor="t" bIns="72000" lIns="91425" spcFirstLastPara="1" rIns="91425" wrap="square" tIns="72000">
            <a:normAutofit fontScale="90000"/>
          </a:bodyPr>
          <a:lstStyle/>
          <a:p>
            <a:pPr indent="0" lvl="0" marL="0" marR="0" rtl="0" algn="l">
              <a:lnSpc>
                <a:spcPct val="90000"/>
              </a:lnSpc>
              <a:spcBef>
                <a:spcPts val="0"/>
              </a:spcBef>
              <a:spcAft>
                <a:spcPts val="0"/>
              </a:spcAft>
              <a:buClr>
                <a:srgbClr val="FFC900"/>
              </a:buClr>
              <a:buSzPct val="111111"/>
              <a:buFont typeface="Calibri"/>
              <a:buNone/>
            </a:pPr>
            <a:r>
              <a:rPr b="0" i="0" lang="en-US" sz="4400" u="none" cap="none" strike="noStrike">
                <a:solidFill>
                  <a:srgbClr val="FFC900"/>
                </a:solidFill>
                <a:latin typeface="Calibri"/>
                <a:ea typeface="Calibri"/>
                <a:cs typeface="Calibri"/>
                <a:sym typeface="Calibri"/>
              </a:rPr>
              <a:t>Solution</a:t>
            </a:r>
            <a:endParaRPr b="0" i="0" sz="4400" u="none" cap="none" strike="noStrike">
              <a:solidFill>
                <a:srgbClr val="FFC900"/>
              </a:solidFill>
              <a:latin typeface="Avenir"/>
              <a:ea typeface="Avenir"/>
              <a:cs typeface="Avenir"/>
              <a:sym typeface="Avenir"/>
            </a:endParaRPr>
          </a:p>
        </p:txBody>
      </p:sp>
      <p:pic>
        <p:nvPicPr>
          <p:cNvPr id="129" name="Google Shape;129;p16"/>
          <p:cNvPicPr preferRelativeResize="0"/>
          <p:nvPr/>
        </p:nvPicPr>
        <p:blipFill rotWithShape="1">
          <a:blip r:embed="rId4">
            <a:alphaModFix/>
          </a:blip>
          <a:srcRect b="0" l="0" r="0" t="0"/>
          <a:stretch/>
        </p:blipFill>
        <p:spPr>
          <a:xfrm>
            <a:off x="9007730" y="1071407"/>
            <a:ext cx="2263899" cy="40247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aphicFrame>
        <p:nvGraphicFramePr>
          <p:cNvPr id="134" name="Google Shape;134;p17"/>
          <p:cNvGraphicFramePr/>
          <p:nvPr/>
        </p:nvGraphicFramePr>
        <p:xfrm>
          <a:off x="3680543" y="746745"/>
          <a:ext cx="3000000" cy="3000000"/>
        </p:xfrm>
        <a:graphic>
          <a:graphicData uri="http://schemas.openxmlformats.org/drawingml/2006/table">
            <a:tbl>
              <a:tblPr>
                <a:gradFill>
                  <a:gsLst>
                    <a:gs pos="0">
                      <a:srgbClr val="EA6A50"/>
                    </a:gs>
                    <a:gs pos="50000">
                      <a:srgbClr val="EF4E1F"/>
                    </a:gs>
                    <a:gs pos="100000">
                      <a:srgbClr val="DE3F10"/>
                    </a:gs>
                  </a:gsLst>
                  <a:lin ang="5400000" scaled="0"/>
                </a:gradFill>
                <a:tableStyleId>{1F3D83EF-AF96-48F1-A310-A872648E38F4}</a:tableStyleId>
              </a:tblPr>
              <a:tblGrid>
                <a:gridCol w="4001200"/>
                <a:gridCol w="4001200"/>
              </a:tblGrid>
              <a:tr h="608575">
                <a:tc>
                  <a:txBody>
                    <a:bodyPr/>
                    <a:lstStyle/>
                    <a:p>
                      <a:pPr indent="0" lvl="0" marL="0" marR="0" rtl="0" algn="l">
                        <a:lnSpc>
                          <a:spcPct val="90000"/>
                        </a:lnSpc>
                        <a:spcBef>
                          <a:spcPts val="0"/>
                        </a:spcBef>
                        <a:spcAft>
                          <a:spcPts val="0"/>
                        </a:spcAft>
                        <a:buClr>
                          <a:srgbClr val="FFC900"/>
                        </a:buClr>
                        <a:buSzPts val="4400"/>
                        <a:buFont typeface="Calibri"/>
                        <a:buNone/>
                      </a:pPr>
                      <a:r>
                        <a:rPr lang="en-US" sz="3800" u="none" cap="none" strike="noStrike">
                          <a:solidFill>
                            <a:srgbClr val="FFC900"/>
                          </a:solidFill>
                        </a:rPr>
                        <a:t>Alternatives</a:t>
                      </a:r>
                      <a:endParaRPr sz="1600" u="none" cap="none" strike="noStrike"/>
                    </a:p>
                  </a:txBody>
                  <a:tcPr marT="79400" marB="79400" marR="79400" marL="79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rgbClr val="FFC900"/>
                        </a:buClr>
                        <a:buSzPts val="4400"/>
                        <a:buFont typeface="Calibri"/>
                        <a:buNone/>
                      </a:pPr>
                      <a:r>
                        <a:rPr lang="en-US" sz="3800" u="none" cap="none" strike="noStrike">
                          <a:solidFill>
                            <a:srgbClr val="FFC900"/>
                          </a:solidFill>
                        </a:rPr>
                        <a:t>Our edge</a:t>
                      </a:r>
                      <a:endParaRPr sz="1600" u="none" cap="none" strike="noStrike"/>
                    </a:p>
                  </a:txBody>
                  <a:tcPr marT="79400" marB="79400" marR="79400" marL="79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15250">
                <a:tc>
                  <a:txBody>
                    <a:bodyPr/>
                    <a:lstStyle/>
                    <a:p>
                      <a:pPr indent="-215900" lvl="0" marL="228600" marR="0" rtl="0" algn="l">
                        <a:spcBef>
                          <a:spcPts val="0"/>
                        </a:spcBef>
                        <a:spcAft>
                          <a:spcPts val="0"/>
                        </a:spcAft>
                        <a:buClr>
                          <a:srgbClr val="404040"/>
                        </a:buClr>
                        <a:buSzPts val="3000"/>
                        <a:buFont typeface="Times"/>
                        <a:buChar char="-"/>
                      </a:pPr>
                      <a:r>
                        <a:rPr lang="en-US" sz="2600" u="none" cap="none" strike="noStrike">
                          <a:solidFill>
                            <a:srgbClr val="404040"/>
                          </a:solidFill>
                        </a:rPr>
                        <a:t>Usual method is though personal contacts. But it gives very less choices.</a:t>
                      </a:r>
                      <a:endParaRPr sz="2600" u="none" cap="none" strike="noStrike">
                        <a:solidFill>
                          <a:srgbClr val="404040"/>
                        </a:solidFill>
                      </a:endParaRPr>
                    </a:p>
                    <a:p>
                      <a:pPr indent="0" lvl="0" marL="0" marR="0" rtl="0" algn="l">
                        <a:spcBef>
                          <a:spcPts val="0"/>
                        </a:spcBef>
                        <a:spcAft>
                          <a:spcPts val="0"/>
                        </a:spcAft>
                        <a:buClr>
                          <a:schemeClr val="dk1"/>
                        </a:buClr>
                        <a:buSzPts val="2600"/>
                        <a:buFont typeface="Avenir"/>
                        <a:buNone/>
                      </a:pPr>
                      <a:r>
                        <a:t/>
                      </a:r>
                      <a:endParaRPr sz="2600" u="none" cap="none" strike="noStrike">
                        <a:latin typeface="Times"/>
                        <a:ea typeface="Times"/>
                        <a:cs typeface="Times"/>
                        <a:sym typeface="Times"/>
                      </a:endParaRPr>
                    </a:p>
                  </a:txBody>
                  <a:tcPr marT="79400" marB="79400" marR="79400" marL="79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en-US" sz="2600" u="none" cap="none" strike="noStrike">
                          <a:solidFill>
                            <a:schemeClr val="dk1"/>
                          </a:solidFill>
                        </a:rPr>
                        <a:t>-</a:t>
                      </a:r>
                      <a:r>
                        <a:rPr lang="en-US" sz="2600" u="none" cap="none" strike="noStrike">
                          <a:solidFill>
                            <a:schemeClr val="lt1"/>
                          </a:solidFill>
                        </a:rPr>
                        <a:t>Mating with the same breedline (of a friend or a neighbour) can cause inbreeding depression. We can prevent this.</a:t>
                      </a:r>
                      <a:endParaRPr sz="2600" u="none" cap="none" strike="noStrike">
                        <a:solidFill>
                          <a:schemeClr val="lt1"/>
                        </a:solidFill>
                        <a:latin typeface="Times"/>
                        <a:ea typeface="Times"/>
                        <a:cs typeface="Times"/>
                        <a:sym typeface="Times"/>
                      </a:endParaRPr>
                    </a:p>
                  </a:txBody>
                  <a:tcPr marT="79400" marB="79400" marR="79400" marL="79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24500">
                <a:tc>
                  <a:txBody>
                    <a:bodyPr/>
                    <a:lstStyle/>
                    <a:p>
                      <a:pPr indent="-215900" lvl="0" marL="228600" marR="0" rtl="0" algn="l">
                        <a:spcBef>
                          <a:spcPts val="0"/>
                        </a:spcBef>
                        <a:spcAft>
                          <a:spcPts val="0"/>
                        </a:spcAft>
                        <a:buClr>
                          <a:srgbClr val="404040"/>
                        </a:buClr>
                        <a:buSzPts val="3000"/>
                        <a:buFont typeface="Times"/>
                        <a:buChar char="-"/>
                      </a:pPr>
                      <a:r>
                        <a:rPr lang="en-US" sz="2600" u="none" cap="none" strike="noStrike">
                          <a:solidFill>
                            <a:srgbClr val="404040"/>
                          </a:solidFill>
                        </a:rPr>
                        <a:t>Other options are through whatsApp groups. But it is not useful when we have a not-so-common breed or when we have specifications.</a:t>
                      </a:r>
                      <a:endParaRPr sz="2600" u="none" cap="none" strike="noStrike">
                        <a:latin typeface="Times"/>
                        <a:ea typeface="Times"/>
                        <a:cs typeface="Times"/>
                        <a:sym typeface="Times"/>
                      </a:endParaRPr>
                    </a:p>
                  </a:txBody>
                  <a:tcPr marT="79400" marB="79400" marR="79400" marL="79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100"/>
                        <a:buFont typeface="Arial"/>
                        <a:buNone/>
                      </a:pPr>
                      <a:r>
                        <a:rPr lang="en-US" sz="2600" u="none" cap="none" strike="noStrike">
                          <a:solidFill>
                            <a:schemeClr val="dk1"/>
                          </a:solidFill>
                        </a:rPr>
                        <a:t>-</a:t>
                      </a:r>
                      <a:r>
                        <a:rPr lang="en-US" sz="2600" u="none" cap="none" strike="noStrike">
                          <a:solidFill>
                            <a:schemeClr val="lt1"/>
                          </a:solidFill>
                        </a:rPr>
                        <a:t>Whatsapp and fb groups dont provide guarentee about the animal ethics that is practiced or the quality of their parents </a:t>
                      </a:r>
                      <a:endParaRPr sz="2600" u="none" cap="none" strike="noStrike">
                        <a:solidFill>
                          <a:schemeClr val="lt1"/>
                        </a:solidFill>
                      </a:endParaRPr>
                    </a:p>
                    <a:p>
                      <a:pPr indent="0" lvl="0" marL="0" marR="0" rtl="0" algn="l">
                        <a:spcBef>
                          <a:spcPts val="0"/>
                        </a:spcBef>
                        <a:spcAft>
                          <a:spcPts val="0"/>
                        </a:spcAft>
                        <a:buClr>
                          <a:schemeClr val="dk1"/>
                        </a:buClr>
                        <a:buSzPts val="2600"/>
                        <a:buFont typeface="Avenir"/>
                        <a:buNone/>
                      </a:pPr>
                      <a:r>
                        <a:t/>
                      </a:r>
                      <a:endParaRPr sz="2600" u="none" cap="none" strike="noStrike">
                        <a:latin typeface="Times"/>
                        <a:ea typeface="Times"/>
                        <a:cs typeface="Times"/>
                        <a:sym typeface="Times"/>
                      </a:endParaRPr>
                    </a:p>
                  </a:txBody>
                  <a:tcPr marT="79400" marB="79400" marR="79400" marL="79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Dog-low poly" id="135" name="Google Shape;135;p17"/>
          <p:cNvPicPr preferRelativeResize="0"/>
          <p:nvPr/>
        </p:nvPicPr>
        <p:blipFill rotWithShape="1">
          <a:blip r:embed="rId3">
            <a:alphaModFix/>
          </a:blip>
          <a:srcRect b="0" l="0" r="0" t="0"/>
          <a:stretch/>
        </p:blipFill>
        <p:spPr>
          <a:xfrm>
            <a:off x="-4018841" y="-1520331"/>
            <a:ext cx="8037681" cy="11759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aphicFrame>
        <p:nvGraphicFramePr>
          <p:cNvPr id="140" name="Google Shape;140;p18"/>
          <p:cNvGraphicFramePr/>
          <p:nvPr/>
        </p:nvGraphicFramePr>
        <p:xfrm>
          <a:off x="522514" y="2544913"/>
          <a:ext cx="3000000" cy="3000000"/>
        </p:xfrm>
        <a:graphic>
          <a:graphicData uri="http://schemas.openxmlformats.org/drawingml/2006/table">
            <a:tbl>
              <a:tblPr>
                <a:noFill/>
                <a:tableStyleId>{A587339B-BD54-4AD7-9CB6-F43B817D9793}</a:tableStyleId>
              </a:tblPr>
              <a:tblGrid>
                <a:gridCol w="3707750"/>
                <a:gridCol w="3739825"/>
                <a:gridCol w="3739825"/>
              </a:tblGrid>
              <a:tr h="381000">
                <a:tc>
                  <a:txBody>
                    <a:bodyPr/>
                    <a:lstStyle/>
                    <a:p>
                      <a:pPr indent="0" lvl="0" marL="0" marR="0" rtl="0" algn="l">
                        <a:spcBef>
                          <a:spcPts val="0"/>
                        </a:spcBef>
                        <a:spcAft>
                          <a:spcPts val="0"/>
                        </a:spcAft>
                        <a:buClr>
                          <a:schemeClr val="dk1"/>
                        </a:buClr>
                        <a:buSzPts val="1900"/>
                        <a:buFont typeface="Avenir"/>
                        <a:buNone/>
                      </a:pPr>
                      <a:r>
                        <a:rPr lang="en-US" sz="1900" u="none" cap="none" strike="noStrike"/>
                        <a:t>Company name</a:t>
                      </a:r>
                      <a:endParaRPr sz="1900" u="none" cap="none" strike="noStrike"/>
                    </a:p>
                  </a:txBody>
                  <a:tcPr marT="91425" marB="91425" marR="91425" marL="91425">
                    <a:solidFill>
                      <a:srgbClr val="FF6600"/>
                    </a:solidFill>
                  </a:tcPr>
                </a:tc>
                <a:tc>
                  <a:txBody>
                    <a:bodyPr/>
                    <a:lstStyle/>
                    <a:p>
                      <a:pPr indent="0" lvl="0" marL="0" marR="0" rtl="0" algn="l">
                        <a:spcBef>
                          <a:spcPts val="0"/>
                        </a:spcBef>
                        <a:spcAft>
                          <a:spcPts val="0"/>
                        </a:spcAft>
                        <a:buClr>
                          <a:schemeClr val="dk1"/>
                        </a:buClr>
                        <a:buSzPts val="1900"/>
                        <a:buFont typeface="Avenir"/>
                        <a:buNone/>
                      </a:pPr>
                      <a:r>
                        <a:rPr lang="en-US" sz="1900" u="none" cap="none" strike="noStrike"/>
                        <a:t>Key focus</a:t>
                      </a:r>
                      <a:endParaRPr sz="1900" u="none" cap="none" strike="noStrike"/>
                    </a:p>
                  </a:txBody>
                  <a:tcPr marT="91425" marB="91425" marR="91425" marL="91425">
                    <a:solidFill>
                      <a:srgbClr val="FF6600"/>
                    </a:solidFill>
                  </a:tcPr>
                </a:tc>
                <a:tc>
                  <a:txBody>
                    <a:bodyPr/>
                    <a:lstStyle/>
                    <a:p>
                      <a:pPr indent="0" lvl="0" marL="0" marR="0" rtl="0" algn="l">
                        <a:spcBef>
                          <a:spcPts val="0"/>
                        </a:spcBef>
                        <a:spcAft>
                          <a:spcPts val="0"/>
                        </a:spcAft>
                        <a:buClr>
                          <a:schemeClr val="dk1"/>
                        </a:buClr>
                        <a:buSzPts val="1900"/>
                        <a:buFont typeface="Avenir"/>
                        <a:buNone/>
                      </a:pPr>
                      <a:r>
                        <a:rPr lang="en-US" sz="1900" u="none" cap="none" strike="noStrike"/>
                        <a:t>Their weakness</a:t>
                      </a:r>
                      <a:endParaRPr sz="1900" u="none" cap="none" strike="noStrike"/>
                    </a:p>
                  </a:txBody>
                  <a:tcPr marT="91425" marB="91425" marR="91425" marL="91425">
                    <a:solidFill>
                      <a:srgbClr val="FF6600"/>
                    </a:solidFill>
                  </a:tcPr>
                </a:tc>
              </a:tr>
              <a:tr h="381000">
                <a:tc>
                  <a:txBody>
                    <a:bodyPr/>
                    <a:lstStyle/>
                    <a:p>
                      <a:pPr indent="0" lvl="0" marL="0" marR="0" rtl="0" algn="l">
                        <a:spcBef>
                          <a:spcPts val="0"/>
                        </a:spcBef>
                        <a:spcAft>
                          <a:spcPts val="0"/>
                        </a:spcAft>
                        <a:buClr>
                          <a:schemeClr val="dk1"/>
                        </a:buClr>
                        <a:buSzPts val="1900"/>
                        <a:buFont typeface="Avenir"/>
                        <a:buNone/>
                      </a:pPr>
                      <a:r>
                        <a:rPr lang="en-US" sz="1900" u="none" cap="none" strike="noStrike"/>
                        <a:t>petmeetly</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Pet matrimony</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No verification by vets</a:t>
                      </a:r>
                      <a:endParaRPr sz="1900" u="none" cap="none" strike="noStrike"/>
                    </a:p>
                  </a:txBody>
                  <a:tcPr marT="91425" marB="91425" marR="91425" marL="91425"/>
                </a:tc>
              </a:tr>
              <a:tr h="381000">
                <a:tc>
                  <a:txBody>
                    <a:bodyPr/>
                    <a:lstStyle/>
                    <a:p>
                      <a:pPr indent="0" lvl="0" marL="0" marR="0" rtl="0" algn="l">
                        <a:spcBef>
                          <a:spcPts val="0"/>
                        </a:spcBef>
                        <a:spcAft>
                          <a:spcPts val="0"/>
                        </a:spcAft>
                        <a:buClr>
                          <a:schemeClr val="dk1"/>
                        </a:buClr>
                        <a:buSzPts val="1900"/>
                        <a:buFont typeface="Avenir"/>
                        <a:buNone/>
                      </a:pPr>
                      <a:r>
                        <a:rPr lang="en-US" sz="1900" u="none" cap="none" strike="noStrike"/>
                        <a:t>Dog bazar</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it has a provision for dog marriages </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They aspire relocation of pets</a:t>
                      </a:r>
                      <a:endParaRPr sz="1900" u="none" cap="none" strike="noStrike"/>
                    </a:p>
                  </a:txBody>
                  <a:tcPr marT="91425" marB="91425" marR="91425" marL="91425"/>
                </a:tc>
              </a:tr>
              <a:tr h="381000">
                <a:tc>
                  <a:txBody>
                    <a:bodyPr/>
                    <a:lstStyle/>
                    <a:p>
                      <a:pPr indent="0" lvl="0" marL="0" marR="0" rtl="0" algn="l">
                        <a:spcBef>
                          <a:spcPts val="0"/>
                        </a:spcBef>
                        <a:spcAft>
                          <a:spcPts val="0"/>
                        </a:spcAft>
                        <a:buClr>
                          <a:schemeClr val="dk1"/>
                        </a:buClr>
                        <a:buSzPts val="1900"/>
                        <a:buFont typeface="Avenir"/>
                        <a:buNone/>
                      </a:pPr>
                      <a:r>
                        <a:rPr lang="en-US" sz="1900" u="none" cap="none" strike="noStrike"/>
                        <a:t>Dogexpress</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it's a information blog for dogs</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Nothing regarding individual pets or their mating</a:t>
                      </a:r>
                      <a:endParaRPr sz="1900" u="none" cap="none" strike="noStrike"/>
                    </a:p>
                  </a:txBody>
                  <a:tcPr marT="91425" marB="91425" marR="91425" marL="91425"/>
                </a:tc>
              </a:tr>
              <a:tr h="381000">
                <a:tc>
                  <a:txBody>
                    <a:bodyPr/>
                    <a:lstStyle/>
                    <a:p>
                      <a:pPr indent="0" lvl="0" marL="0" marR="0" rtl="0" algn="l">
                        <a:spcBef>
                          <a:spcPts val="0"/>
                        </a:spcBef>
                        <a:spcAft>
                          <a:spcPts val="0"/>
                        </a:spcAft>
                        <a:buClr>
                          <a:schemeClr val="dk1"/>
                        </a:buClr>
                        <a:buSzPts val="1900"/>
                        <a:buFont typeface="Avenir"/>
                        <a:buNone/>
                      </a:pPr>
                      <a:r>
                        <a:rPr lang="en-US" sz="1900" u="none" cap="none" strike="noStrike"/>
                        <a:t>petplanets india</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it’s a hospital + blog + pet product store</a:t>
                      </a:r>
                      <a:endParaRPr sz="1900" u="none" cap="none" strike="noStrike"/>
                    </a:p>
                  </a:txBody>
                  <a:tcPr marT="91425" marB="91425" marR="91425" marL="91425"/>
                </a:tc>
                <a:tc>
                  <a:txBody>
                    <a:bodyPr/>
                    <a:lstStyle/>
                    <a:p>
                      <a:pPr indent="0" lvl="0" marL="0" marR="0" rtl="0" algn="l">
                        <a:spcBef>
                          <a:spcPts val="0"/>
                        </a:spcBef>
                        <a:spcAft>
                          <a:spcPts val="0"/>
                        </a:spcAft>
                        <a:buClr>
                          <a:schemeClr val="dk1"/>
                        </a:buClr>
                        <a:buSzPts val="1900"/>
                        <a:buFont typeface="Avenir"/>
                        <a:buNone/>
                      </a:pPr>
                      <a:r>
                        <a:rPr lang="en-US" sz="1900" u="none" cap="none" strike="noStrike"/>
                        <a:t>Nothing regarding mating</a:t>
                      </a:r>
                      <a:endParaRPr sz="1900" u="none" cap="none" strike="noStrike"/>
                    </a:p>
                  </a:txBody>
                  <a:tcPr marT="91425" marB="91425" marR="91425" marL="91425"/>
                </a:tc>
              </a:tr>
            </a:tbl>
          </a:graphicData>
        </a:graphic>
      </p:graphicFrame>
      <p:sp>
        <p:nvSpPr>
          <p:cNvPr id="141" name="Google Shape;141;p18"/>
          <p:cNvSpPr txBox="1"/>
          <p:nvPr>
            <p:ph type="title"/>
          </p:nvPr>
        </p:nvSpPr>
        <p:spPr>
          <a:xfrm>
            <a:off x="490538" y="984250"/>
            <a:ext cx="10972800" cy="1325563"/>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rgbClr val="FFC900"/>
              </a:buClr>
              <a:buSzPts val="990"/>
              <a:buFont typeface="Arial"/>
              <a:buNone/>
            </a:pPr>
            <a:r>
              <a:rPr lang="en-US" sz="3830">
                <a:solidFill>
                  <a:srgbClr val="FFC900"/>
                </a:solidFill>
              </a:rPr>
              <a:t>Competitive analysis</a:t>
            </a:r>
            <a:endParaRPr sz="3830">
              <a:solidFill>
                <a:srgbClr val="FFC900"/>
              </a:solidFill>
            </a:endParaRPr>
          </a:p>
        </p:txBody>
      </p:sp>
      <p:pic>
        <p:nvPicPr>
          <p:cNvPr descr="Dog-low poly" id="142" name="Google Shape;142;p18"/>
          <p:cNvPicPr preferRelativeResize="0"/>
          <p:nvPr/>
        </p:nvPicPr>
        <p:blipFill rotWithShape="1">
          <a:blip r:embed="rId3">
            <a:alphaModFix/>
          </a:blip>
          <a:srcRect b="0" l="0" r="0" t="0"/>
          <a:stretch/>
        </p:blipFill>
        <p:spPr>
          <a:xfrm>
            <a:off x="5467117" y="350092"/>
            <a:ext cx="3875003" cy="19597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p:nvPr/>
        </p:nvSpPr>
        <p:spPr>
          <a:xfrm>
            <a:off x="279400" y="855000"/>
            <a:ext cx="5308600" cy="1006519"/>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48" name="Google Shape;148;p19"/>
          <p:cNvSpPr txBox="1"/>
          <p:nvPr>
            <p:ph type="title"/>
          </p:nvPr>
        </p:nvSpPr>
        <p:spPr>
          <a:xfrm>
            <a:off x="609600" y="943864"/>
            <a:ext cx="10972800" cy="132556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C900"/>
              </a:buClr>
              <a:buSzPct val="100000"/>
              <a:buFont typeface="Calibri"/>
              <a:buNone/>
            </a:pPr>
            <a:r>
              <a:rPr b="0" i="0" lang="en-US" sz="4400" u="none" cap="none" strike="noStrike">
                <a:solidFill>
                  <a:srgbClr val="FFC900"/>
                </a:solidFill>
                <a:latin typeface="Calibri"/>
                <a:ea typeface="Calibri"/>
                <a:cs typeface="Calibri"/>
                <a:sym typeface="Calibri"/>
              </a:rPr>
              <a:t>Our </a:t>
            </a:r>
            <a:r>
              <a:rPr lang="en-US" sz="4400">
                <a:solidFill>
                  <a:srgbClr val="FFC900"/>
                </a:solidFill>
                <a:latin typeface="Calibri"/>
                <a:ea typeface="Calibri"/>
                <a:cs typeface="Calibri"/>
                <a:sym typeface="Calibri"/>
              </a:rPr>
              <a:t>benefits:</a:t>
            </a:r>
            <a:br>
              <a:rPr b="0" i="0" lang="en-US" sz="4400" u="none" cap="none" strike="noStrike">
                <a:solidFill>
                  <a:srgbClr val="FFC900"/>
                </a:solidFill>
                <a:latin typeface="Avenir"/>
                <a:ea typeface="Avenir"/>
                <a:cs typeface="Avenir"/>
                <a:sym typeface="Avenir"/>
              </a:rPr>
            </a:br>
            <a:endParaRPr/>
          </a:p>
        </p:txBody>
      </p:sp>
      <p:sp>
        <p:nvSpPr>
          <p:cNvPr id="149" name="Google Shape;149;p19"/>
          <p:cNvSpPr txBox="1"/>
          <p:nvPr>
            <p:ph idx="1" type="body"/>
          </p:nvPr>
        </p:nvSpPr>
        <p:spPr>
          <a:xfrm>
            <a:off x="609600" y="2106204"/>
            <a:ext cx="5153025" cy="40365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rgbClr val="404040"/>
              </a:buClr>
              <a:buSzPts val="3200"/>
              <a:buFont typeface="Times"/>
              <a:buChar char="-"/>
            </a:pPr>
            <a:r>
              <a:rPr lang="en-US" sz="2000">
                <a:solidFill>
                  <a:srgbClr val="404040"/>
                </a:solidFill>
                <a:latin typeface="Times"/>
                <a:ea typeface="Times"/>
                <a:cs typeface="Times"/>
                <a:sym typeface="Times"/>
              </a:rPr>
              <a:t>We offer </a:t>
            </a:r>
            <a:r>
              <a:rPr lang="en-US" sz="2000">
                <a:solidFill>
                  <a:schemeClr val="accent1"/>
                </a:solidFill>
                <a:highlight>
                  <a:schemeClr val="lt1"/>
                </a:highlight>
                <a:latin typeface="Times"/>
                <a:ea typeface="Times"/>
                <a:cs typeface="Times"/>
                <a:sym typeface="Times"/>
              </a:rPr>
              <a:t>quality by verification of breeders, verification of pedigree/lineage </a:t>
            </a:r>
            <a:endParaRPr/>
          </a:p>
          <a:p>
            <a:pPr indent="-228600" lvl="0" marL="228600" marR="0" rtl="0" algn="l">
              <a:lnSpc>
                <a:spcPct val="100000"/>
              </a:lnSpc>
              <a:spcBef>
                <a:spcPts val="600"/>
              </a:spcBef>
              <a:spcAft>
                <a:spcPts val="0"/>
              </a:spcAft>
              <a:buClr>
                <a:srgbClr val="404040"/>
              </a:buClr>
              <a:buSzPts val="3200"/>
              <a:buFont typeface="Times"/>
              <a:buChar char="-"/>
            </a:pPr>
            <a:r>
              <a:rPr b="0" i="0" lang="en-US" sz="2000" u="none" cap="none" strike="noStrike">
                <a:solidFill>
                  <a:srgbClr val="404040"/>
                </a:solidFill>
                <a:latin typeface="Times"/>
                <a:ea typeface="Times"/>
                <a:cs typeface="Times"/>
                <a:sym typeface="Times"/>
              </a:rPr>
              <a:t>Choices to </a:t>
            </a:r>
            <a:r>
              <a:rPr b="0" i="0" lang="en-US" sz="2000" u="none" cap="none" strike="noStrike">
                <a:solidFill>
                  <a:schemeClr val="accent1"/>
                </a:solidFill>
                <a:latin typeface="Times"/>
                <a:ea typeface="Times"/>
                <a:cs typeface="Times"/>
                <a:sym typeface="Times"/>
              </a:rPr>
              <a:t>buy and sell</a:t>
            </a:r>
            <a:r>
              <a:rPr b="0" i="0" lang="en-US" sz="2000" u="none" cap="none" strike="noStrike">
                <a:solidFill>
                  <a:srgbClr val="404040"/>
                </a:solidFill>
                <a:latin typeface="Times"/>
                <a:ea typeface="Times"/>
                <a:cs typeface="Times"/>
                <a:sym typeface="Times"/>
              </a:rPr>
              <a:t> the animals</a:t>
            </a:r>
            <a:endParaRPr/>
          </a:p>
          <a:p>
            <a:pPr indent="-228600" lvl="0" marL="228600" marR="0" rtl="0" algn="l">
              <a:lnSpc>
                <a:spcPct val="100000"/>
              </a:lnSpc>
              <a:spcBef>
                <a:spcPts val="600"/>
              </a:spcBef>
              <a:spcAft>
                <a:spcPts val="0"/>
              </a:spcAft>
              <a:buClr>
                <a:srgbClr val="404040"/>
              </a:buClr>
              <a:buSzPts val="3200"/>
              <a:buFont typeface="Times"/>
              <a:buChar char="-"/>
            </a:pPr>
            <a:r>
              <a:rPr b="0" i="0" lang="en-US" sz="2000" u="none" cap="none" strike="noStrike">
                <a:solidFill>
                  <a:srgbClr val="404040"/>
                </a:solidFill>
                <a:latin typeface="Times"/>
                <a:ea typeface="Times"/>
                <a:cs typeface="Times"/>
                <a:sym typeface="Times"/>
              </a:rPr>
              <a:t>We also mediate management consultations by </a:t>
            </a:r>
            <a:r>
              <a:rPr b="0" i="0" lang="en-US" sz="2000" u="none" cap="none" strike="noStrike">
                <a:solidFill>
                  <a:schemeClr val="accent1"/>
                </a:solidFill>
                <a:latin typeface="Times"/>
                <a:ea typeface="Times"/>
                <a:cs typeface="Times"/>
                <a:sym typeface="Times"/>
              </a:rPr>
              <a:t>veterinary doctors</a:t>
            </a:r>
            <a:endParaRPr/>
          </a:p>
          <a:p>
            <a:pPr indent="-228600" lvl="0" marL="228600" marR="0" rtl="0" algn="l">
              <a:lnSpc>
                <a:spcPct val="100000"/>
              </a:lnSpc>
              <a:spcBef>
                <a:spcPts val="600"/>
              </a:spcBef>
              <a:spcAft>
                <a:spcPts val="0"/>
              </a:spcAft>
              <a:buClr>
                <a:srgbClr val="404040"/>
              </a:buClr>
              <a:buSzPts val="3200"/>
              <a:buFont typeface="Times"/>
              <a:buChar char="-"/>
            </a:pPr>
            <a:r>
              <a:rPr b="0" i="0" lang="en-US" sz="2000" u="none" cap="none" strike="noStrike">
                <a:solidFill>
                  <a:srgbClr val="404040"/>
                </a:solidFill>
                <a:latin typeface="Times"/>
                <a:ea typeface="Times"/>
                <a:cs typeface="Times"/>
                <a:sym typeface="Times"/>
              </a:rPr>
              <a:t>We are providing </a:t>
            </a:r>
            <a:r>
              <a:rPr b="0" i="0" lang="en-US" sz="2000" u="none" cap="none" strike="noStrike">
                <a:solidFill>
                  <a:schemeClr val="accent1"/>
                </a:solidFill>
                <a:latin typeface="Times"/>
                <a:ea typeface="Times"/>
                <a:cs typeface="Times"/>
                <a:sym typeface="Times"/>
              </a:rPr>
              <a:t>blogs</a:t>
            </a:r>
            <a:r>
              <a:rPr b="0" i="0" lang="en-US" sz="2000" u="none" cap="none" strike="noStrike">
                <a:solidFill>
                  <a:srgbClr val="404040"/>
                </a:solidFill>
                <a:latin typeface="Times"/>
                <a:ea typeface="Times"/>
                <a:cs typeface="Times"/>
                <a:sym typeface="Times"/>
              </a:rPr>
              <a:t> to disseminate useful information to the users, moreover in their </a:t>
            </a:r>
            <a:r>
              <a:rPr b="0" i="0" lang="en-US" sz="2000" u="none" cap="none" strike="noStrike">
                <a:solidFill>
                  <a:schemeClr val="accent1"/>
                </a:solidFill>
                <a:latin typeface="Times"/>
                <a:ea typeface="Times"/>
                <a:cs typeface="Times"/>
                <a:sym typeface="Times"/>
              </a:rPr>
              <a:t>local language</a:t>
            </a:r>
            <a:endParaRPr/>
          </a:p>
          <a:p>
            <a:pPr indent="0" lvl="0" marL="0" rtl="0" algn="l">
              <a:lnSpc>
                <a:spcPct val="110000"/>
              </a:lnSpc>
              <a:spcBef>
                <a:spcPts val="1000"/>
              </a:spcBef>
              <a:spcAft>
                <a:spcPts val="0"/>
              </a:spcAft>
              <a:buSzPts val="2000"/>
              <a:buNone/>
            </a:pPr>
            <a:r>
              <a:t/>
            </a:r>
            <a:endParaRPr/>
          </a:p>
        </p:txBody>
      </p:sp>
      <p:pic>
        <p:nvPicPr>
          <p:cNvPr descr="Dog-low poly" id="150" name="Google Shape;150;p19"/>
          <p:cNvPicPr preferRelativeResize="0"/>
          <p:nvPr/>
        </p:nvPicPr>
        <p:blipFill rotWithShape="1">
          <a:blip r:embed="rId3">
            <a:alphaModFix/>
          </a:blip>
          <a:srcRect b="0" l="0" r="0" t="0"/>
          <a:stretch/>
        </p:blipFill>
        <p:spPr>
          <a:xfrm>
            <a:off x="6181535" y="1212279"/>
            <a:ext cx="1893979" cy="5320271"/>
          </a:xfrm>
          <a:prstGeom prst="rect">
            <a:avLst/>
          </a:prstGeom>
          <a:noFill/>
          <a:ln>
            <a:noFill/>
          </a:ln>
        </p:spPr>
      </p:pic>
      <p:sp>
        <p:nvSpPr>
          <p:cNvPr id="151" name="Google Shape;151;p19"/>
          <p:cNvSpPr txBox="1"/>
          <p:nvPr/>
        </p:nvSpPr>
        <p:spPr>
          <a:xfrm>
            <a:off x="1975500" y="5861482"/>
            <a:ext cx="9606900" cy="600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rgbClr val="FF0000"/>
              </a:buClr>
              <a:buSzPts val="2700"/>
              <a:buFont typeface="Comic Sans MS"/>
              <a:buNone/>
            </a:pPr>
            <a:r>
              <a:rPr b="0" i="0" lang="en-US" sz="2700" u="none" cap="none" strike="noStrike">
                <a:solidFill>
                  <a:srgbClr val="FF0000"/>
                </a:solidFill>
                <a:latin typeface="Comic Sans MS"/>
                <a:ea typeface="Comic Sans MS"/>
                <a:cs typeface="Comic Sans MS"/>
                <a:sym typeface="Comic Sans MS"/>
              </a:rPr>
              <a:t>ONE STOP SOLUTION FOR ALL YOUR PET’S NEEDS</a:t>
            </a:r>
            <a:endParaRPr b="0" i="0" sz="3200" u="none" cap="none" strike="noStrike">
              <a:solidFill>
                <a:srgbClr val="FF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p:nvPr/>
        </p:nvSpPr>
        <p:spPr>
          <a:xfrm>
            <a:off x="228600" y="988256"/>
            <a:ext cx="5308600" cy="1006519"/>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7" name="Google Shape;157;p20"/>
          <p:cNvSpPr txBox="1"/>
          <p:nvPr>
            <p:ph type="title"/>
          </p:nvPr>
        </p:nvSpPr>
        <p:spPr>
          <a:xfrm>
            <a:off x="609600" y="557784"/>
            <a:ext cx="10972800" cy="132556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C900"/>
              </a:buClr>
              <a:buSzPts val="4400"/>
              <a:buFont typeface="Calibri"/>
              <a:buNone/>
            </a:pPr>
            <a:r>
              <a:rPr lang="en-US" sz="4400">
                <a:solidFill>
                  <a:srgbClr val="FFC900"/>
                </a:solidFill>
                <a:latin typeface="Calibri"/>
                <a:ea typeface="Calibri"/>
                <a:cs typeface="Calibri"/>
                <a:sym typeface="Calibri"/>
              </a:rPr>
              <a:t>Market Potential</a:t>
            </a:r>
            <a:endParaRPr/>
          </a:p>
        </p:txBody>
      </p:sp>
      <p:sp>
        <p:nvSpPr>
          <p:cNvPr id="158" name="Google Shape;158;p20"/>
          <p:cNvSpPr txBox="1"/>
          <p:nvPr>
            <p:ph idx="1" type="body"/>
          </p:nvPr>
        </p:nvSpPr>
        <p:spPr>
          <a:xfrm>
            <a:off x="609600" y="2106204"/>
            <a:ext cx="5486400" cy="4036534"/>
          </a:xfrm>
          <a:prstGeom prst="rect">
            <a:avLst/>
          </a:prstGeom>
          <a:noFill/>
          <a:ln>
            <a:noFill/>
          </a:ln>
        </p:spPr>
        <p:txBody>
          <a:bodyPr anchorCtr="0" anchor="t" bIns="45700" lIns="91425" spcFirstLastPara="1" rIns="91425" wrap="square" tIns="45700">
            <a:normAutofit/>
          </a:bodyPr>
          <a:lstStyle/>
          <a:p>
            <a:pPr indent="-381000" lvl="0" marL="457200" rtl="0" algn="l">
              <a:lnSpc>
                <a:spcPct val="110000"/>
              </a:lnSpc>
              <a:spcBef>
                <a:spcPts val="0"/>
              </a:spcBef>
              <a:spcAft>
                <a:spcPts val="0"/>
              </a:spcAft>
              <a:buClr>
                <a:schemeClr val="dk1"/>
              </a:buClr>
              <a:buSzPts val="2400"/>
              <a:buFont typeface="NTR"/>
              <a:buChar char="-"/>
            </a:pPr>
            <a:r>
              <a:rPr lang="en-US">
                <a:solidFill>
                  <a:schemeClr val="dk1"/>
                </a:solidFill>
                <a:highlight>
                  <a:schemeClr val="lt1"/>
                </a:highlight>
                <a:latin typeface="Times"/>
                <a:ea typeface="Times"/>
                <a:cs typeface="Times"/>
                <a:sym typeface="Times"/>
              </a:rPr>
              <a:t>As per industry data, the pet population here in India is around  29 million</a:t>
            </a:r>
            <a:endParaRPr/>
          </a:p>
          <a:p>
            <a:pPr indent="-317500" lvl="0" marL="457200" rtl="0" algn="l">
              <a:lnSpc>
                <a:spcPct val="110000"/>
              </a:lnSpc>
              <a:spcBef>
                <a:spcPts val="0"/>
              </a:spcBef>
              <a:spcAft>
                <a:spcPts val="0"/>
              </a:spcAft>
              <a:buClr>
                <a:schemeClr val="dk1"/>
              </a:buClr>
              <a:buSzPts val="1400"/>
              <a:buFont typeface="Times"/>
              <a:buChar char="-"/>
            </a:pPr>
            <a:r>
              <a:rPr lang="en-US">
                <a:solidFill>
                  <a:schemeClr val="dk1"/>
                </a:solidFill>
                <a:highlight>
                  <a:schemeClr val="lt1"/>
                </a:highlight>
                <a:latin typeface="Times"/>
                <a:ea typeface="Times"/>
                <a:cs typeface="Times"/>
                <a:sym typeface="Times"/>
              </a:rPr>
              <a:t>Based on the 20th livestock census, Kerala is home to 8.36 lakh dog population.</a:t>
            </a:r>
            <a:endParaRPr/>
          </a:p>
          <a:p>
            <a:pPr indent="-381000" lvl="0" marL="457200" rtl="0" algn="l">
              <a:lnSpc>
                <a:spcPct val="110000"/>
              </a:lnSpc>
              <a:spcBef>
                <a:spcPts val="0"/>
              </a:spcBef>
              <a:spcAft>
                <a:spcPts val="0"/>
              </a:spcAft>
              <a:buClr>
                <a:schemeClr val="dk1"/>
              </a:buClr>
              <a:buSzPts val="2400"/>
              <a:buFont typeface="NTR"/>
              <a:buChar char="-"/>
            </a:pPr>
            <a:r>
              <a:rPr lang="en-US">
                <a:solidFill>
                  <a:schemeClr val="dk1"/>
                </a:solidFill>
                <a:highlight>
                  <a:schemeClr val="lt1"/>
                </a:highlight>
                <a:latin typeface="Times"/>
                <a:ea typeface="Times"/>
                <a:cs typeface="Times"/>
                <a:sym typeface="Times"/>
              </a:rPr>
              <a:t>The Indian pet food industry is worth about </a:t>
            </a:r>
            <a:r>
              <a:rPr b="1" lang="en-US">
                <a:solidFill>
                  <a:schemeClr val="dk1"/>
                </a:solidFill>
                <a:highlight>
                  <a:schemeClr val="lt1"/>
                </a:highlight>
                <a:latin typeface="Times"/>
                <a:ea typeface="Times"/>
                <a:cs typeface="Times"/>
                <a:sym typeface="Times"/>
              </a:rPr>
              <a:t>Rs.</a:t>
            </a:r>
            <a:r>
              <a:rPr lang="en-US">
                <a:solidFill>
                  <a:schemeClr val="dk1"/>
                </a:solidFill>
                <a:highlight>
                  <a:schemeClr val="lt1"/>
                </a:highlight>
                <a:latin typeface="Times"/>
                <a:ea typeface="Times"/>
                <a:cs typeface="Times"/>
                <a:sym typeface="Times"/>
              </a:rPr>
              <a:t> </a:t>
            </a:r>
            <a:r>
              <a:rPr b="1" lang="en-US">
                <a:solidFill>
                  <a:schemeClr val="dk1"/>
                </a:solidFill>
                <a:highlight>
                  <a:schemeClr val="lt1"/>
                </a:highlight>
                <a:latin typeface="Times"/>
                <a:ea typeface="Times"/>
                <a:cs typeface="Times"/>
                <a:sym typeface="Times"/>
              </a:rPr>
              <a:t>2,500 crore</a:t>
            </a:r>
            <a:r>
              <a:rPr lang="en-US">
                <a:solidFill>
                  <a:schemeClr val="dk1"/>
                </a:solidFill>
                <a:highlight>
                  <a:schemeClr val="lt1"/>
                </a:highlight>
                <a:latin typeface="Times"/>
                <a:ea typeface="Times"/>
                <a:cs typeface="Times"/>
                <a:sym typeface="Times"/>
              </a:rPr>
              <a:t>. (www.businessinsider.com)</a:t>
            </a:r>
            <a:endParaRPr>
              <a:solidFill>
                <a:schemeClr val="dk1"/>
              </a:solidFill>
              <a:latin typeface="Times"/>
              <a:ea typeface="Times"/>
              <a:cs typeface="Times"/>
              <a:sym typeface="Times"/>
            </a:endParaRPr>
          </a:p>
          <a:p>
            <a:pPr indent="0" lvl="0" marL="0" rtl="0" algn="l">
              <a:lnSpc>
                <a:spcPct val="110000"/>
              </a:lnSpc>
              <a:spcBef>
                <a:spcPts val="0"/>
              </a:spcBef>
              <a:spcAft>
                <a:spcPts val="0"/>
              </a:spcAft>
              <a:buSzPts val="2000"/>
              <a:buNone/>
            </a:pPr>
            <a:r>
              <a:t/>
            </a:r>
            <a:endParaRPr/>
          </a:p>
          <a:p>
            <a:pPr indent="0" lvl="0" marL="0" rtl="0" algn="l">
              <a:lnSpc>
                <a:spcPct val="110000"/>
              </a:lnSpc>
              <a:spcBef>
                <a:spcPts val="1000"/>
              </a:spcBef>
              <a:spcAft>
                <a:spcPts val="0"/>
              </a:spcAft>
              <a:buSzPts val="2000"/>
              <a:buNone/>
            </a:pPr>
            <a:r>
              <a:t/>
            </a:r>
            <a:endParaRPr/>
          </a:p>
        </p:txBody>
      </p:sp>
      <p:pic>
        <p:nvPicPr>
          <p:cNvPr descr="Glasses" id="159" name="Google Shape;159;p20"/>
          <p:cNvPicPr preferRelativeResize="0"/>
          <p:nvPr/>
        </p:nvPicPr>
        <p:blipFill rotWithShape="1">
          <a:blip r:embed="rId3">
            <a:alphaModFix/>
          </a:blip>
          <a:srcRect b="0" l="0" r="0" t="0"/>
          <a:stretch/>
        </p:blipFill>
        <p:spPr>
          <a:xfrm>
            <a:off x="-4335936" y="5878667"/>
            <a:ext cx="320754" cy="306006"/>
          </a:xfrm>
          <a:prstGeom prst="rect">
            <a:avLst/>
          </a:prstGeom>
          <a:noFill/>
          <a:ln>
            <a:noFill/>
          </a:ln>
        </p:spPr>
      </p:pic>
      <p:pic>
        <p:nvPicPr>
          <p:cNvPr descr="Dog-low poly" id="160" name="Google Shape;160;p20"/>
          <p:cNvPicPr preferRelativeResize="0"/>
          <p:nvPr/>
        </p:nvPicPr>
        <p:blipFill rotWithShape="1">
          <a:blip r:embed="rId4">
            <a:alphaModFix/>
          </a:blip>
          <a:srcRect b="0" l="0" r="0" t="0"/>
          <a:stretch/>
        </p:blipFill>
        <p:spPr>
          <a:xfrm>
            <a:off x="-4335936" y="5619775"/>
            <a:ext cx="1659483" cy="740385"/>
          </a:xfrm>
          <a:prstGeom prst="rect">
            <a:avLst/>
          </a:prstGeom>
          <a:noFill/>
          <a:ln>
            <a:noFill/>
          </a:ln>
        </p:spPr>
      </p:pic>
      <p:pic>
        <p:nvPicPr>
          <p:cNvPr id="161" name="Google Shape;161;p20"/>
          <p:cNvPicPr preferRelativeResize="0"/>
          <p:nvPr/>
        </p:nvPicPr>
        <p:blipFill rotWithShape="1">
          <a:blip r:embed="rId5">
            <a:alphaModFix/>
          </a:blip>
          <a:srcRect b="10741" l="17533" r="14373" t="11078"/>
          <a:stretch/>
        </p:blipFill>
        <p:spPr>
          <a:xfrm>
            <a:off x="6207942" y="3429000"/>
            <a:ext cx="5501452" cy="3137825"/>
          </a:xfrm>
          <a:prstGeom prst="rect">
            <a:avLst/>
          </a:prstGeom>
          <a:noFill/>
          <a:ln>
            <a:noFill/>
          </a:ln>
        </p:spPr>
      </p:pic>
      <p:pic>
        <p:nvPicPr>
          <p:cNvPr descr="Shopping bag" id="162" name="Google Shape;162;p20"/>
          <p:cNvPicPr preferRelativeResize="0"/>
          <p:nvPr/>
        </p:nvPicPr>
        <p:blipFill rotWithShape="1">
          <a:blip r:embed="rId6">
            <a:alphaModFix/>
          </a:blip>
          <a:srcRect b="0" l="0" r="0" t="0"/>
          <a:stretch/>
        </p:blipFill>
        <p:spPr>
          <a:xfrm>
            <a:off x="-4447878" y="5878667"/>
            <a:ext cx="339387" cy="623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p:nvPr/>
        </p:nvSpPr>
        <p:spPr>
          <a:xfrm>
            <a:off x="340360" y="504417"/>
            <a:ext cx="5308600" cy="1006519"/>
          </a:xfrm>
          <a:prstGeom prst="roundRect">
            <a:avLst>
              <a:gd fmla="val 16667" name="adj"/>
            </a:avLst>
          </a:prstGeom>
          <a:gradFill>
            <a:gsLst>
              <a:gs pos="0">
                <a:srgbClr val="A33312">
                  <a:alpha val="76862"/>
                </a:srgbClr>
              </a:gs>
              <a:gs pos="48000">
                <a:srgbClr val="E7582E">
                  <a:alpha val="70980"/>
                </a:srgbClr>
              </a:gs>
              <a:gs pos="100000">
                <a:srgbClr val="FF6600">
                  <a:alpha val="60000"/>
                </a:srgbClr>
              </a:gs>
            </a:gsLst>
            <a:lin ang="162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asses" id="168" name="Google Shape;168;p21"/>
          <p:cNvPicPr preferRelativeResize="0"/>
          <p:nvPr/>
        </p:nvPicPr>
        <p:blipFill rotWithShape="1">
          <a:blip r:embed="rId3">
            <a:alphaModFix/>
          </a:blip>
          <a:srcRect b="0" l="0" r="0" t="0"/>
          <a:stretch/>
        </p:blipFill>
        <p:spPr>
          <a:xfrm>
            <a:off x="3330334" y="5252517"/>
            <a:ext cx="1448565" cy="1381963"/>
          </a:xfrm>
          <a:prstGeom prst="rect">
            <a:avLst/>
          </a:prstGeom>
          <a:noFill/>
          <a:ln>
            <a:noFill/>
          </a:ln>
        </p:spPr>
      </p:pic>
      <p:sp>
        <p:nvSpPr>
          <p:cNvPr id="169" name="Google Shape;169;p21"/>
          <p:cNvSpPr txBox="1"/>
          <p:nvPr>
            <p:ph idx="1" type="body"/>
          </p:nvPr>
        </p:nvSpPr>
        <p:spPr>
          <a:xfrm>
            <a:off x="609600" y="2106204"/>
            <a:ext cx="10972800" cy="4036534"/>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15000"/>
              </a:lnSpc>
              <a:spcBef>
                <a:spcPts val="0"/>
              </a:spcBef>
              <a:spcAft>
                <a:spcPts val="0"/>
              </a:spcAft>
              <a:buClr>
                <a:schemeClr val="dk1"/>
              </a:buClr>
              <a:buSzPts val="2400"/>
              <a:buFont typeface="Times"/>
              <a:buChar char="-"/>
            </a:pPr>
            <a:r>
              <a:rPr lang="en-US" sz="2000">
                <a:solidFill>
                  <a:schemeClr val="dk1"/>
                </a:solidFill>
                <a:latin typeface="Times"/>
                <a:ea typeface="Times"/>
                <a:cs typeface="Times"/>
                <a:sym typeface="Times"/>
              </a:rPr>
              <a:t>Subscription : We will buy Rs.500 for  subscription for each month</a:t>
            </a:r>
            <a:endParaRPr/>
          </a:p>
          <a:p>
            <a:pPr indent="-381000" lvl="0" marL="457200" marR="0" rtl="0" algn="l">
              <a:lnSpc>
                <a:spcPct val="115000"/>
              </a:lnSpc>
              <a:spcBef>
                <a:spcPts val="0"/>
              </a:spcBef>
              <a:spcAft>
                <a:spcPts val="0"/>
              </a:spcAft>
              <a:buClr>
                <a:schemeClr val="dk1"/>
              </a:buClr>
              <a:buSzPts val="2400"/>
              <a:buFont typeface="Times"/>
              <a:buChar char="-"/>
            </a:pPr>
            <a:r>
              <a:rPr lang="en-US">
                <a:solidFill>
                  <a:schemeClr val="dk1"/>
                </a:solidFill>
                <a:latin typeface="Times"/>
                <a:ea typeface="Times"/>
                <a:cs typeface="Times"/>
                <a:sym typeface="Times"/>
              </a:rPr>
              <a:t>Veterinary Consultation</a:t>
            </a:r>
            <a:endParaRPr/>
          </a:p>
          <a:p>
            <a:pPr indent="-381000" lvl="0" marL="457200" marR="0" rtl="0" algn="l">
              <a:lnSpc>
                <a:spcPct val="115000"/>
              </a:lnSpc>
              <a:spcBef>
                <a:spcPts val="0"/>
              </a:spcBef>
              <a:spcAft>
                <a:spcPts val="0"/>
              </a:spcAft>
              <a:buClr>
                <a:schemeClr val="dk1"/>
              </a:buClr>
              <a:buSzPts val="2400"/>
              <a:buFont typeface="Times"/>
              <a:buChar char="-"/>
            </a:pPr>
            <a:r>
              <a:rPr lang="en-US" sz="2000">
                <a:solidFill>
                  <a:schemeClr val="dk1"/>
                </a:solidFill>
                <a:latin typeface="Times"/>
                <a:ea typeface="Times"/>
                <a:cs typeface="Times"/>
                <a:sym typeface="Times"/>
              </a:rPr>
              <a:t>Advertisements</a:t>
            </a:r>
            <a:endParaRPr/>
          </a:p>
          <a:p>
            <a:pPr indent="-381000" lvl="0" marL="457200" marR="0" rtl="0" algn="l">
              <a:lnSpc>
                <a:spcPct val="115000"/>
              </a:lnSpc>
              <a:spcBef>
                <a:spcPts val="0"/>
              </a:spcBef>
              <a:spcAft>
                <a:spcPts val="0"/>
              </a:spcAft>
              <a:buClr>
                <a:schemeClr val="dk1"/>
              </a:buClr>
              <a:buSzPts val="2400"/>
              <a:buFont typeface="Times"/>
              <a:buChar char="-"/>
            </a:pPr>
            <a:r>
              <a:rPr lang="en-US">
                <a:solidFill>
                  <a:schemeClr val="dk1"/>
                </a:solidFill>
                <a:latin typeface="Times"/>
                <a:ea typeface="Times"/>
                <a:cs typeface="Times"/>
                <a:sym typeface="Times"/>
              </a:rPr>
              <a:t>Commissions</a:t>
            </a:r>
            <a:endParaRPr sz="2000">
              <a:solidFill>
                <a:schemeClr val="dk1"/>
              </a:solidFill>
              <a:latin typeface="Times"/>
              <a:ea typeface="Times"/>
              <a:cs typeface="Times"/>
              <a:sym typeface="Times"/>
            </a:endParaRPr>
          </a:p>
          <a:p>
            <a:pPr indent="0" lvl="0" marL="76200" marR="0" rtl="0" algn="l">
              <a:lnSpc>
                <a:spcPct val="115000"/>
              </a:lnSpc>
              <a:spcBef>
                <a:spcPts val="0"/>
              </a:spcBef>
              <a:spcAft>
                <a:spcPts val="0"/>
              </a:spcAft>
              <a:buClr>
                <a:schemeClr val="dk1"/>
              </a:buClr>
              <a:buSzPts val="2400"/>
              <a:buNone/>
            </a:pPr>
            <a:r>
              <a:rPr lang="en-US" sz="2000">
                <a:solidFill>
                  <a:schemeClr val="dk1"/>
                </a:solidFill>
                <a:latin typeface="Times"/>
                <a:ea typeface="Times"/>
                <a:cs typeface="Times"/>
                <a:sym typeface="Times"/>
              </a:rPr>
              <a:t>We will also take</a:t>
            </a:r>
            <a:r>
              <a:rPr b="0" i="0" lang="en-US" sz="2000" u="none" cap="none" strike="noStrike">
                <a:solidFill>
                  <a:schemeClr val="dk1"/>
                </a:solidFill>
                <a:latin typeface="Times"/>
                <a:ea typeface="Times"/>
                <a:cs typeface="Times"/>
                <a:sym typeface="Times"/>
              </a:rPr>
              <a:t> brokership charges for sale from the animal owners. We will be taking 10% of the cost as our income. </a:t>
            </a:r>
            <a:r>
              <a:rPr lang="en-US" sz="2000">
                <a:solidFill>
                  <a:schemeClr val="dk1"/>
                </a:solidFill>
                <a:latin typeface="Times"/>
                <a:ea typeface="Times"/>
                <a:cs typeface="Times"/>
                <a:sym typeface="Times"/>
              </a:rPr>
              <a:t>Profit </a:t>
            </a:r>
            <a:r>
              <a:rPr b="0" i="0" lang="en-US" sz="2000" u="none" cap="none" strike="noStrike">
                <a:solidFill>
                  <a:schemeClr val="dk1"/>
                </a:solidFill>
                <a:latin typeface="Times"/>
                <a:ea typeface="Times"/>
                <a:cs typeface="Times"/>
                <a:sym typeface="Times"/>
              </a:rPr>
              <a:t> can range between Rs.800-80,000 depending upon the breed</a:t>
            </a:r>
            <a:endParaRPr/>
          </a:p>
          <a:p>
            <a:pPr indent="0" lvl="0" marL="76200" marR="0" rtl="0" algn="l">
              <a:lnSpc>
                <a:spcPct val="115000"/>
              </a:lnSpc>
              <a:spcBef>
                <a:spcPts val="0"/>
              </a:spcBef>
              <a:spcAft>
                <a:spcPts val="0"/>
              </a:spcAft>
              <a:buClr>
                <a:schemeClr val="dk1"/>
              </a:buClr>
              <a:buSzPts val="2400"/>
              <a:buNone/>
            </a:pPr>
            <a:r>
              <a:rPr b="0" i="0" lang="en-US" sz="2000" u="none" cap="none" strike="noStrike">
                <a:solidFill>
                  <a:schemeClr val="dk1"/>
                </a:solidFill>
                <a:latin typeface="Times"/>
                <a:ea typeface="Times"/>
                <a:cs typeface="Times"/>
                <a:sym typeface="Times"/>
              </a:rPr>
              <a:t>We shall also provide links to services like grooming, dog daycare &amp; sale of pet products. From these too, we shall generate an income through affiliate marketing.</a:t>
            </a:r>
            <a:endParaRPr/>
          </a:p>
          <a:p>
            <a:pPr indent="0" lvl="0" marL="457200" marR="0" rtl="0" algn="l">
              <a:lnSpc>
                <a:spcPct val="100000"/>
              </a:lnSpc>
              <a:spcBef>
                <a:spcPts val="1200"/>
              </a:spcBef>
              <a:spcAft>
                <a:spcPts val="0"/>
              </a:spcAft>
              <a:buClr>
                <a:srgbClr val="000000"/>
              </a:buClr>
              <a:buSzPts val="3200"/>
              <a:buFont typeface="Arial"/>
              <a:buNone/>
            </a:pPr>
            <a:r>
              <a:t/>
            </a:r>
            <a:endParaRPr b="0" i="0" sz="2800" u="none" cap="none" strike="noStrike">
              <a:solidFill>
                <a:schemeClr val="dk1"/>
              </a:solidFill>
              <a:latin typeface="Times"/>
              <a:ea typeface="Times"/>
              <a:cs typeface="Times"/>
              <a:sym typeface="Times"/>
            </a:endParaRPr>
          </a:p>
          <a:p>
            <a:pPr indent="0" lvl="0" marL="0" rtl="0" algn="l">
              <a:lnSpc>
                <a:spcPct val="110000"/>
              </a:lnSpc>
              <a:spcBef>
                <a:spcPts val="1000"/>
              </a:spcBef>
              <a:spcAft>
                <a:spcPts val="0"/>
              </a:spcAft>
              <a:buSzPts val="2000"/>
              <a:buNone/>
            </a:pPr>
            <a:r>
              <a:t/>
            </a:r>
            <a:endParaRPr/>
          </a:p>
        </p:txBody>
      </p:sp>
      <p:sp>
        <p:nvSpPr>
          <p:cNvPr id="170" name="Google Shape;170;p21"/>
          <p:cNvSpPr txBox="1"/>
          <p:nvPr>
            <p:ph type="title"/>
          </p:nvPr>
        </p:nvSpPr>
        <p:spPr>
          <a:xfrm>
            <a:off x="609600" y="557213"/>
            <a:ext cx="10972800" cy="792071"/>
          </a:xfrm>
          <a:prstGeom prst="rect">
            <a:avLst/>
          </a:prstGeom>
          <a:noFill/>
          <a:ln>
            <a:noFill/>
          </a:ln>
        </p:spPr>
        <p:txBody>
          <a:bodyPr anchorCtr="0" anchor="t" bIns="72000" lIns="91425" spcFirstLastPara="1" rIns="91425" wrap="square" tIns="72000">
            <a:normAutofit/>
          </a:bodyPr>
          <a:lstStyle/>
          <a:p>
            <a:pPr indent="0" lvl="0" marL="0" marR="0" rtl="0" algn="l">
              <a:lnSpc>
                <a:spcPct val="90000"/>
              </a:lnSpc>
              <a:spcBef>
                <a:spcPts val="0"/>
              </a:spcBef>
              <a:spcAft>
                <a:spcPts val="0"/>
              </a:spcAft>
              <a:buClr>
                <a:srgbClr val="FFC900"/>
              </a:buClr>
              <a:buSzPts val="4400"/>
              <a:buFont typeface="Calibri"/>
              <a:buNone/>
            </a:pPr>
            <a:r>
              <a:rPr b="0" i="0" lang="en-US" u="none" cap="none" strike="noStrike">
                <a:solidFill>
                  <a:srgbClr val="FFC900"/>
                </a:solidFill>
                <a:latin typeface="Calibri"/>
                <a:ea typeface="Calibri"/>
                <a:cs typeface="Calibri"/>
                <a:sym typeface="Calibri"/>
              </a:rPr>
              <a:t>Revenue Model</a:t>
            </a:r>
            <a:endParaRPr b="0" i="0" sz="4400" u="none" cap="none" strike="noStrike">
              <a:solidFill>
                <a:srgbClr val="FFC900"/>
              </a:solidFill>
              <a:latin typeface="Avenir"/>
              <a:ea typeface="Avenir"/>
              <a:cs typeface="Avenir"/>
              <a:sym typeface="Avenir"/>
            </a:endParaRPr>
          </a:p>
        </p:txBody>
      </p:sp>
      <p:pic>
        <p:nvPicPr>
          <p:cNvPr descr="Dog-low poly" id="171" name="Google Shape;171;p21"/>
          <p:cNvPicPr preferRelativeResize="0"/>
          <p:nvPr/>
        </p:nvPicPr>
        <p:blipFill rotWithShape="1">
          <a:blip r:embed="rId4">
            <a:alphaModFix/>
          </a:blip>
          <a:srcRect b="0" l="0" r="0" t="0"/>
          <a:stretch/>
        </p:blipFill>
        <p:spPr>
          <a:xfrm>
            <a:off x="6808709" y="4124471"/>
            <a:ext cx="7494425" cy="3343667"/>
          </a:xfrm>
          <a:prstGeom prst="rect">
            <a:avLst/>
          </a:prstGeom>
          <a:noFill/>
          <a:ln>
            <a:noFill/>
          </a:ln>
        </p:spPr>
      </p:pic>
      <p:pic>
        <p:nvPicPr>
          <p:cNvPr id="172" name="Google Shape;172;p21"/>
          <p:cNvPicPr preferRelativeResize="0"/>
          <p:nvPr/>
        </p:nvPicPr>
        <p:blipFill rotWithShape="1">
          <a:blip r:embed="rId5">
            <a:alphaModFix/>
          </a:blip>
          <a:srcRect b="10741" l="17533" r="14373" t="11078"/>
          <a:stretch/>
        </p:blipFill>
        <p:spPr>
          <a:xfrm>
            <a:off x="14032073" y="3720175"/>
            <a:ext cx="5501452" cy="3137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lashVTI">
  <a:themeElements>
    <a:clrScheme name="AnalogousFromRegularSeedLeftStep">
      <a:dk1>
        <a:srgbClr val="000000"/>
      </a:dk1>
      <a:lt1>
        <a:srgbClr val="FFFFFF"/>
      </a:lt1>
      <a:dk2>
        <a:srgbClr val="311C22"/>
      </a:dk2>
      <a:lt2>
        <a:srgbClr val="F0F3F3"/>
      </a:lt2>
      <a:accent1>
        <a:srgbClr val="E75429"/>
      </a:accent1>
      <a:accent2>
        <a:srgbClr val="D5173B"/>
      </a:accent2>
      <a:accent3>
        <a:srgbClr val="E7299C"/>
      </a:accent3>
      <a:accent4>
        <a:srgbClr val="D117D5"/>
      </a:accent4>
      <a:accent5>
        <a:srgbClr val="9329E7"/>
      </a:accent5>
      <a:accent6>
        <a:srgbClr val="462ED9"/>
      </a:accent6>
      <a:hlink>
        <a:srgbClr val="3A96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