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7" r:id="rId9"/>
    <p:sldId id="270" r:id="rId10"/>
    <p:sldId id="269" r:id="rId11"/>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Jonathan" panose="020B0604020202020204" charset="0"/>
      <p:regular r:id="rId17"/>
    </p:embeddedFont>
    <p:embeddedFont>
      <p:font typeface="League Spartan" panose="020B0604020202020204" charset="0"/>
      <p:regular r:id="rId18"/>
    </p:embeddedFont>
    <p:embeddedFont>
      <p:font typeface="Montserrat" panose="00000500000000000000" pitchFamily="2" charset="0"/>
      <p:regular r:id="rId19"/>
      <p:bold r:id="rId20"/>
      <p:italic r:id="rId21"/>
      <p:boldItalic r:id="rId22"/>
    </p:embeddedFont>
    <p:embeddedFont>
      <p:font typeface="Montserrat Bold" panose="00000800000000000000" pitchFamily="2" charset="0"/>
      <p:regular r:id="rId23"/>
      <p:bold r:id="rId24"/>
    </p:embeddedFont>
    <p:embeddedFont>
      <p:font typeface="Montserrat Italics"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22" autoAdjust="0"/>
  </p:normalViewPr>
  <p:slideViewPr>
    <p:cSldViewPr>
      <p:cViewPr varScale="1">
        <p:scale>
          <a:sx n="53" d="100"/>
          <a:sy n="53" d="100"/>
        </p:scale>
        <p:origin x="12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27.12.2023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Low awareness of Art-</a:t>
            </a:r>
          </a:p>
          <a:p>
            <a:endParaRPr lang="en-US"/>
          </a:p>
          <a:p>
            <a:r>
              <a:rPr lang="en-US"/>
              <a:t>"Art is considered an Elite affair"</a:t>
            </a:r>
          </a:p>
          <a:p>
            <a:r>
              <a:rPr lang="en-US"/>
              <a:t>Low awareness about:</a:t>
            </a:r>
          </a:p>
          <a:p>
            <a:endParaRPr lang="en-US"/>
          </a:p>
          <a:p>
            <a:r>
              <a:rPr lang="en-US"/>
              <a:t>which are the best artists in the market, </a:t>
            </a:r>
          </a:p>
          <a:p>
            <a:endParaRPr lang="en-US"/>
          </a:p>
          <a:p>
            <a:r>
              <a:rPr lang="en-US"/>
              <a:t>where to buy the art piece, </a:t>
            </a:r>
          </a:p>
          <a:p>
            <a:endParaRPr lang="en-US"/>
          </a:p>
          <a:p>
            <a:r>
              <a:rPr lang="en-US"/>
              <a:t>which artist is expert in the theme that I require, </a:t>
            </a:r>
          </a:p>
          <a:p>
            <a:endParaRPr lang="en-US"/>
          </a:p>
          <a:p>
            <a:r>
              <a:rPr lang="en-US"/>
              <a:t>what is the authenticity of the work, is it being offered at the right price – </a:t>
            </a:r>
          </a:p>
          <a:p>
            <a:endParaRPr lang="en-US"/>
          </a:p>
          <a:p>
            <a:r>
              <a:rPr lang="en-US"/>
              <a:t>are some of the common issues an early-stage art enthusiast struggles with while making a purchase.</a:t>
            </a:r>
          </a:p>
          <a:p>
            <a:endParaRPr lang="en-US"/>
          </a:p>
          <a:p>
            <a:r>
              <a:rPr lang="en-US"/>
              <a:t>2. what is the authenticity of the work, is it being offered at the right price – are some of the common issues an early-stage art enthusiast struggles with while making a purchase. </a:t>
            </a:r>
          </a:p>
          <a:p>
            <a:endParaRPr lang="en-US"/>
          </a:p>
          <a:p>
            <a:r>
              <a:rPr lang="en-US"/>
              <a:t>3.  Gap between the artists and the collectors. Buying art is not an easy task for an art enthusiast. There were limitations such as narrow exhibition windows, waiting in long queues at established galleries and smoothly getting the purchase delivered to home.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received 120+ orders through digital channels in the last three months</a:t>
            </a:r>
          </a:p>
          <a:p>
            <a:endParaRPr lang="en-US"/>
          </a:p>
          <a:p>
            <a:endParaRPr lang="en-US"/>
          </a:p>
          <a:p>
            <a:r>
              <a:rPr lang="en-US"/>
              <a:t>Being appreciated in the Corporate Gifting space. Excellent Product Packaging- with focus on sustainability theme pulling customers</a:t>
            </a:r>
          </a:p>
          <a:p>
            <a:endParaRPr lang="en-US"/>
          </a:p>
          <a:p>
            <a:r>
              <a:rPr lang="en-US"/>
              <a:t>Introduced 5+ new products keeping the Festival season- products include mobile stand, table paintings, miniature art forms,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97ebc0012b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97ebc0012b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221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514350" lvl="0" indent="-385763">
              <a:spcBef>
                <a:spcPts val="0"/>
              </a:spcBef>
              <a:spcAft>
                <a:spcPts val="0"/>
              </a:spcAft>
              <a:buSzPts val="1800"/>
              <a:buChar char="●"/>
              <a:defRPr/>
            </a:lvl1pPr>
            <a:lvl2pPr marL="1028700" lvl="1" indent="-357188">
              <a:spcBef>
                <a:spcPts val="1800"/>
              </a:spcBef>
              <a:spcAft>
                <a:spcPts val="0"/>
              </a:spcAft>
              <a:buSzPts val="1400"/>
              <a:buChar char="○"/>
              <a:defRPr/>
            </a:lvl2pPr>
            <a:lvl3pPr marL="1543050" lvl="2" indent="-357188">
              <a:spcBef>
                <a:spcPts val="1800"/>
              </a:spcBef>
              <a:spcAft>
                <a:spcPts val="0"/>
              </a:spcAft>
              <a:buSzPts val="1400"/>
              <a:buChar char="■"/>
              <a:defRPr/>
            </a:lvl3pPr>
            <a:lvl4pPr marL="2057400" lvl="3" indent="-357188">
              <a:spcBef>
                <a:spcPts val="1800"/>
              </a:spcBef>
              <a:spcAft>
                <a:spcPts val="0"/>
              </a:spcAft>
              <a:buSzPts val="1400"/>
              <a:buChar char="●"/>
              <a:defRPr/>
            </a:lvl4pPr>
            <a:lvl5pPr marL="2571750" lvl="4" indent="-357188">
              <a:spcBef>
                <a:spcPts val="1800"/>
              </a:spcBef>
              <a:spcAft>
                <a:spcPts val="0"/>
              </a:spcAft>
              <a:buSzPts val="1400"/>
              <a:buChar char="○"/>
              <a:defRPr/>
            </a:lvl5pPr>
            <a:lvl6pPr marL="3086100" lvl="5" indent="-357188">
              <a:spcBef>
                <a:spcPts val="1800"/>
              </a:spcBef>
              <a:spcAft>
                <a:spcPts val="0"/>
              </a:spcAft>
              <a:buSzPts val="1400"/>
              <a:buChar char="■"/>
              <a:defRPr/>
            </a:lvl6pPr>
            <a:lvl7pPr marL="3600450" lvl="6" indent="-357188">
              <a:spcBef>
                <a:spcPts val="1800"/>
              </a:spcBef>
              <a:spcAft>
                <a:spcPts val="0"/>
              </a:spcAft>
              <a:buSzPts val="1400"/>
              <a:buChar char="●"/>
              <a:defRPr/>
            </a:lvl7pPr>
            <a:lvl8pPr marL="4114800" lvl="7" indent="-357188">
              <a:spcBef>
                <a:spcPts val="1800"/>
              </a:spcBef>
              <a:spcAft>
                <a:spcPts val="0"/>
              </a:spcAft>
              <a:buSzPts val="1400"/>
              <a:buChar char="○"/>
              <a:defRPr/>
            </a:lvl8pPr>
            <a:lvl9pPr marL="4629150" lvl="8" indent="-357188">
              <a:spcBef>
                <a:spcPts val="1800"/>
              </a:spcBef>
              <a:spcAft>
                <a:spcPts val="1800"/>
              </a:spcAft>
              <a:buSzPts val="1400"/>
              <a:buChar char="■"/>
              <a:defRPr/>
            </a:lvl9pPr>
          </a:lstStyle>
          <a:p>
            <a:endParaRPr/>
          </a:p>
        </p:txBody>
      </p:sp>
      <p:sp>
        <p:nvSpPr>
          <p:cNvPr id="19" name="Google Shape;19;p4"/>
          <p:cNvSpPr txBox="1">
            <a:spLocks noGrp="1"/>
          </p:cNvSpPr>
          <p:nvPr>
            <p:ph type="sldNum" idx="12"/>
          </p:nvPr>
        </p:nvSpPr>
        <p:spPr>
          <a:xfrm>
            <a:off x="16944916"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5261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0.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6.png"/><Relationship Id="rId7" Type="http://schemas.openxmlformats.org/officeDocument/2006/relationships/image" Target="../media/image10.jpeg"/><Relationship Id="rId2" Type="http://schemas.openxmlformats.org/officeDocument/2006/relationships/image" Target="../media/image25.jpg"/><Relationship Id="rId1" Type="http://schemas.openxmlformats.org/officeDocument/2006/relationships/slideLayout" Target="../slideLayouts/slideLayout12.xml"/><Relationship Id="rId6" Type="http://schemas.openxmlformats.org/officeDocument/2006/relationships/hyperlink" Target="mailto:annushree048@gmail.com" TargetMode="External"/><Relationship Id="rId5" Type="http://schemas.openxmlformats.org/officeDocument/2006/relationships/hyperlink" Target="mailto:annishree.28@gmail.com" TargetMode="External"/><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9106" y="367536"/>
            <a:ext cx="6785043" cy="3915383"/>
            <a:chOff x="0" y="0"/>
            <a:chExt cx="9046723" cy="5220511"/>
          </a:xfrm>
        </p:grpSpPr>
        <p:pic>
          <p:nvPicPr>
            <p:cNvPr id="3" name="Picture 3"/>
            <p:cNvPicPr>
              <a:picLocks noChangeAspect="1"/>
            </p:cNvPicPr>
            <p:nvPr/>
          </p:nvPicPr>
          <p:blipFill>
            <a:blip r:embed="rId2"/>
            <a:srcRect t="16113" b="16113"/>
            <a:stretch>
              <a:fillRect/>
            </a:stretch>
          </p:blipFill>
          <p:spPr>
            <a:xfrm>
              <a:off x="0" y="0"/>
              <a:ext cx="5777149" cy="5220511"/>
            </a:xfrm>
            <a:prstGeom prst="rect">
              <a:avLst/>
            </a:prstGeom>
          </p:spPr>
        </p:pic>
        <p:pic>
          <p:nvPicPr>
            <p:cNvPr id="4" name="Picture 4"/>
            <p:cNvPicPr>
              <a:picLocks noChangeAspect="1"/>
            </p:cNvPicPr>
            <p:nvPr/>
          </p:nvPicPr>
          <p:blipFill>
            <a:blip r:embed="rId3"/>
            <a:srcRect l="29120" t="9320" r="28042" b="13259"/>
            <a:stretch>
              <a:fillRect/>
            </a:stretch>
          </p:blipFill>
          <p:spPr>
            <a:xfrm>
              <a:off x="6158149" y="0"/>
              <a:ext cx="2888574" cy="5220511"/>
            </a:xfrm>
            <a:prstGeom prst="rect">
              <a:avLst/>
            </a:prstGeom>
          </p:spPr>
        </p:pic>
      </p:grpSp>
      <p:grpSp>
        <p:nvGrpSpPr>
          <p:cNvPr id="5" name="Group 5"/>
          <p:cNvGrpSpPr/>
          <p:nvPr/>
        </p:nvGrpSpPr>
        <p:grpSpPr>
          <a:xfrm>
            <a:off x="7454808" y="367536"/>
            <a:ext cx="8122596" cy="3915383"/>
            <a:chOff x="0" y="0"/>
            <a:chExt cx="10830128" cy="5220511"/>
          </a:xfrm>
        </p:grpSpPr>
        <p:sp>
          <p:nvSpPr>
            <p:cNvPr id="6" name="AutoShape 6"/>
            <p:cNvSpPr/>
            <p:nvPr/>
          </p:nvSpPr>
          <p:spPr>
            <a:xfrm>
              <a:off x="0" y="0"/>
              <a:ext cx="10830128" cy="5220511"/>
            </a:xfrm>
            <a:prstGeom prst="rect">
              <a:avLst/>
            </a:prstGeom>
            <a:solidFill>
              <a:srgbClr val="F5A8AE"/>
            </a:solidFill>
          </p:spPr>
          <p:txBody>
            <a:bodyPr/>
            <a:lstStyle/>
            <a:p>
              <a:endParaRPr lang="en-IN"/>
            </a:p>
          </p:txBody>
        </p:sp>
      </p:grpSp>
      <p:grpSp>
        <p:nvGrpSpPr>
          <p:cNvPr id="7" name="Group 7"/>
          <p:cNvGrpSpPr/>
          <p:nvPr/>
        </p:nvGrpSpPr>
        <p:grpSpPr>
          <a:xfrm>
            <a:off x="15853629" y="367536"/>
            <a:ext cx="1951867" cy="3915383"/>
            <a:chOff x="0" y="0"/>
            <a:chExt cx="2602489" cy="5220511"/>
          </a:xfrm>
        </p:grpSpPr>
        <p:sp>
          <p:nvSpPr>
            <p:cNvPr id="8" name="AutoShape 8"/>
            <p:cNvSpPr/>
            <p:nvPr/>
          </p:nvSpPr>
          <p:spPr>
            <a:xfrm>
              <a:off x="0" y="0"/>
              <a:ext cx="2602489" cy="5220511"/>
            </a:xfrm>
            <a:prstGeom prst="rect">
              <a:avLst/>
            </a:prstGeom>
            <a:solidFill>
              <a:srgbClr val="FFC873"/>
            </a:solidFill>
          </p:spPr>
          <p:txBody>
            <a:bodyPr/>
            <a:lstStyle/>
            <a:p>
              <a:endParaRPr lang="en-IN"/>
            </a:p>
          </p:txBody>
        </p:sp>
      </p:grpSp>
      <p:grpSp>
        <p:nvGrpSpPr>
          <p:cNvPr id="9" name="Group 9"/>
          <p:cNvGrpSpPr/>
          <p:nvPr/>
        </p:nvGrpSpPr>
        <p:grpSpPr>
          <a:xfrm>
            <a:off x="3708267" y="7509129"/>
            <a:ext cx="10541133" cy="2293020"/>
            <a:chOff x="0" y="0"/>
            <a:chExt cx="2833874" cy="746020"/>
          </a:xfrm>
        </p:grpSpPr>
        <p:sp>
          <p:nvSpPr>
            <p:cNvPr id="10" name="Freeform 10"/>
            <p:cNvSpPr/>
            <p:nvPr/>
          </p:nvSpPr>
          <p:spPr>
            <a:xfrm>
              <a:off x="0" y="0"/>
              <a:ext cx="2833875" cy="746020"/>
            </a:xfrm>
            <a:custGeom>
              <a:avLst/>
              <a:gdLst/>
              <a:ahLst/>
              <a:cxnLst/>
              <a:rect l="l" t="t" r="r" b="b"/>
              <a:pathLst>
                <a:path w="2833875" h="746020">
                  <a:moveTo>
                    <a:pt x="0" y="0"/>
                  </a:moveTo>
                  <a:lnTo>
                    <a:pt x="2833875" y="0"/>
                  </a:lnTo>
                  <a:lnTo>
                    <a:pt x="2833875" y="746020"/>
                  </a:lnTo>
                  <a:lnTo>
                    <a:pt x="0" y="746020"/>
                  </a:lnTo>
                  <a:close/>
                </a:path>
              </a:pathLst>
            </a:custGeom>
            <a:solidFill>
              <a:srgbClr val="888B91"/>
            </a:solidFill>
          </p:spPr>
          <p:txBody>
            <a:bodyPr/>
            <a:lstStyle/>
            <a:p>
              <a:endParaRPr lang="en-IN"/>
            </a:p>
          </p:txBody>
        </p:sp>
        <p:sp>
          <p:nvSpPr>
            <p:cNvPr id="11" name="TextBox 11"/>
            <p:cNvSpPr txBox="1"/>
            <p:nvPr/>
          </p:nvSpPr>
          <p:spPr>
            <a:xfrm>
              <a:off x="0" y="-38100"/>
              <a:ext cx="2833874" cy="784120"/>
            </a:xfrm>
            <a:prstGeom prst="rect">
              <a:avLst/>
            </a:prstGeom>
          </p:spPr>
          <p:txBody>
            <a:bodyPr lIns="50800" tIns="50800" rIns="50800" bIns="50800" rtlCol="0" anchor="ctr"/>
            <a:lstStyle/>
            <a:p>
              <a:pPr algn="ctr">
                <a:lnSpc>
                  <a:spcPts val="2866"/>
                </a:lnSpc>
              </a:pPr>
              <a:endParaRPr/>
            </a:p>
          </p:txBody>
        </p:sp>
      </p:grpSp>
      <p:sp>
        <p:nvSpPr>
          <p:cNvPr id="12" name="Freeform 12"/>
          <p:cNvSpPr/>
          <p:nvPr/>
        </p:nvSpPr>
        <p:spPr>
          <a:xfrm>
            <a:off x="4089267" y="7687742"/>
            <a:ext cx="9779132" cy="2023854"/>
          </a:xfrm>
          <a:custGeom>
            <a:avLst/>
            <a:gdLst/>
            <a:ahLst/>
            <a:cxnLst/>
            <a:rect l="l" t="t" r="r" b="b"/>
            <a:pathLst>
              <a:path w="10759867" h="2791502">
                <a:moveTo>
                  <a:pt x="0" y="0"/>
                </a:moveTo>
                <a:lnTo>
                  <a:pt x="10759868" y="0"/>
                </a:lnTo>
                <a:lnTo>
                  <a:pt x="10759868" y="2791501"/>
                </a:lnTo>
                <a:lnTo>
                  <a:pt x="0" y="2791501"/>
                </a:lnTo>
                <a:lnTo>
                  <a:pt x="0" y="0"/>
                </a:lnTo>
                <a:close/>
              </a:path>
            </a:pathLst>
          </a:custGeom>
          <a:blipFill>
            <a:blip r:embed="rId4"/>
            <a:stretch>
              <a:fillRect l="-4097" t="-155" b="-155"/>
            </a:stretch>
          </a:blipFill>
        </p:spPr>
        <p:txBody>
          <a:bodyPr/>
          <a:lstStyle/>
          <a:p>
            <a:endParaRPr lang="en-IN"/>
          </a:p>
        </p:txBody>
      </p:sp>
      <p:sp>
        <p:nvSpPr>
          <p:cNvPr id="13" name="TextBox 13"/>
          <p:cNvSpPr txBox="1"/>
          <p:nvPr/>
        </p:nvSpPr>
        <p:spPr>
          <a:xfrm>
            <a:off x="3873432" y="5211838"/>
            <a:ext cx="10541133" cy="684186"/>
          </a:xfrm>
          <a:prstGeom prst="rect">
            <a:avLst/>
          </a:prstGeom>
        </p:spPr>
        <p:txBody>
          <a:bodyPr lIns="0" tIns="0" rIns="0" bIns="0" rtlCol="0" anchor="t">
            <a:spAutoFit/>
          </a:bodyPr>
          <a:lstStyle/>
          <a:p>
            <a:pPr algn="ctr">
              <a:lnSpc>
                <a:spcPts val="5186"/>
              </a:lnSpc>
            </a:pPr>
            <a:r>
              <a:rPr lang="en-US" sz="5186" dirty="0">
                <a:solidFill>
                  <a:srgbClr val="2C302E"/>
                </a:solidFill>
                <a:latin typeface="League Spartan"/>
              </a:rPr>
              <a:t>PITCH DECK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IN"/>
          </a:p>
        </p:txBody>
      </p:sp>
      <p:sp>
        <p:nvSpPr>
          <p:cNvPr id="3" name="TextBox 3"/>
          <p:cNvSpPr txBox="1"/>
          <p:nvPr/>
        </p:nvSpPr>
        <p:spPr>
          <a:xfrm>
            <a:off x="7274931" y="9190535"/>
            <a:ext cx="11013069" cy="1096465"/>
          </a:xfrm>
          <a:prstGeom prst="rect">
            <a:avLst/>
          </a:prstGeom>
        </p:spPr>
        <p:txBody>
          <a:bodyPr lIns="0" tIns="0" rIns="0" bIns="0" rtlCol="0" anchor="t">
            <a:spAutoFit/>
          </a:bodyPr>
          <a:lstStyle/>
          <a:p>
            <a:pPr>
              <a:lnSpc>
                <a:spcPts val="8520"/>
              </a:lnSpc>
            </a:pPr>
            <a:r>
              <a:rPr lang="en-US" sz="7607">
                <a:solidFill>
                  <a:srgbClr val="2C302E"/>
                </a:solidFill>
                <a:latin typeface="League Spartan"/>
              </a:rPr>
              <a:t>is a way of life</a:t>
            </a:r>
          </a:p>
        </p:txBody>
      </p:sp>
      <p:sp>
        <p:nvSpPr>
          <p:cNvPr id="4" name="TextBox 4"/>
          <p:cNvSpPr txBox="1"/>
          <p:nvPr/>
        </p:nvSpPr>
        <p:spPr>
          <a:xfrm>
            <a:off x="4060495" y="8825160"/>
            <a:ext cx="3917954" cy="1695051"/>
          </a:xfrm>
          <a:prstGeom prst="rect">
            <a:avLst/>
          </a:prstGeom>
        </p:spPr>
        <p:txBody>
          <a:bodyPr lIns="0" tIns="0" rIns="0" bIns="0" rtlCol="0" anchor="t">
            <a:spAutoFit/>
          </a:bodyPr>
          <a:lstStyle/>
          <a:p>
            <a:pPr>
              <a:lnSpc>
                <a:spcPts val="13170"/>
              </a:lnSpc>
            </a:pPr>
            <a:r>
              <a:rPr lang="en-US" sz="11759">
                <a:solidFill>
                  <a:srgbClr val="2C302E"/>
                </a:solidFill>
                <a:latin typeface="Jonathan"/>
              </a:rPr>
              <a:t>Creativity</a:t>
            </a:r>
          </a:p>
        </p:txBody>
      </p:sp>
      <p:sp>
        <p:nvSpPr>
          <p:cNvPr id="5" name="TextBox 5"/>
          <p:cNvSpPr txBox="1"/>
          <p:nvPr/>
        </p:nvSpPr>
        <p:spPr>
          <a:xfrm>
            <a:off x="4060495" y="295275"/>
            <a:ext cx="7744556" cy="2027459"/>
          </a:xfrm>
          <a:prstGeom prst="rect">
            <a:avLst/>
          </a:prstGeom>
        </p:spPr>
        <p:txBody>
          <a:bodyPr lIns="0" tIns="0" rIns="0" bIns="0" rtlCol="0" anchor="t">
            <a:spAutoFit/>
          </a:bodyPr>
          <a:lstStyle/>
          <a:p>
            <a:pPr algn="r">
              <a:lnSpc>
                <a:spcPts val="15257"/>
              </a:lnSpc>
            </a:pPr>
            <a:r>
              <a:rPr lang="en-US" sz="15257">
                <a:solidFill>
                  <a:srgbClr val="2C302E"/>
                </a:solidFill>
                <a:latin typeface="Jonathan"/>
              </a:rPr>
              <a:t>Thank You!</a:t>
            </a:r>
          </a:p>
        </p:txBody>
      </p:sp>
      <p:sp>
        <p:nvSpPr>
          <p:cNvPr id="6" name="Freeform 6"/>
          <p:cNvSpPr/>
          <p:nvPr/>
        </p:nvSpPr>
        <p:spPr>
          <a:xfrm>
            <a:off x="16890401" y="0"/>
            <a:ext cx="1397599" cy="1397599"/>
          </a:xfrm>
          <a:custGeom>
            <a:avLst/>
            <a:gdLst/>
            <a:ahLst/>
            <a:cxnLst/>
            <a:rect l="l" t="t" r="r" b="b"/>
            <a:pathLst>
              <a:path w="1397599" h="1397599">
                <a:moveTo>
                  <a:pt x="0" y="0"/>
                </a:moveTo>
                <a:lnTo>
                  <a:pt x="1397599" y="0"/>
                </a:lnTo>
                <a:lnTo>
                  <a:pt x="1397599" y="1397599"/>
                </a:lnTo>
                <a:lnTo>
                  <a:pt x="0" y="1397599"/>
                </a:lnTo>
                <a:lnTo>
                  <a:pt x="0" y="0"/>
                </a:lnTo>
                <a:close/>
              </a:path>
            </a:pathLst>
          </a:custGeom>
          <a:blipFill>
            <a:blip r:embed="rId3"/>
            <a:stretch>
              <a:fillRect/>
            </a:stretch>
          </a:blipFill>
        </p:spPr>
        <p:txBody>
          <a:bodyPr/>
          <a:lstStyle/>
          <a:p>
            <a:endParaRPr lang="en-IN"/>
          </a:p>
        </p:txBody>
      </p:sp>
    </p:spTree>
    <p:extLst>
      <p:ext uri="{BB962C8B-B14F-4D97-AF65-F5344CB8AC3E}">
        <p14:creationId xmlns:p14="http://schemas.microsoft.com/office/powerpoint/2010/main" val="3158001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97894" y="376947"/>
            <a:ext cx="8025319" cy="9533106"/>
            <a:chOff x="0" y="0"/>
            <a:chExt cx="10700426" cy="12710809"/>
          </a:xfrm>
        </p:grpSpPr>
        <p:pic>
          <p:nvPicPr>
            <p:cNvPr id="3" name="Picture 3"/>
            <p:cNvPicPr>
              <a:picLocks noChangeAspect="1"/>
            </p:cNvPicPr>
            <p:nvPr/>
          </p:nvPicPr>
          <p:blipFill>
            <a:blip r:embed="rId2"/>
            <a:srcRect l="4073" r="4073"/>
            <a:stretch>
              <a:fillRect/>
            </a:stretch>
          </p:blipFill>
          <p:spPr>
            <a:xfrm>
              <a:off x="0" y="0"/>
              <a:ext cx="10700426" cy="6164904"/>
            </a:xfrm>
            <a:prstGeom prst="rect">
              <a:avLst/>
            </a:prstGeom>
          </p:spPr>
        </p:pic>
        <p:pic>
          <p:nvPicPr>
            <p:cNvPr id="4" name="Picture 4"/>
            <p:cNvPicPr>
              <a:picLocks noChangeAspect="1"/>
            </p:cNvPicPr>
            <p:nvPr/>
          </p:nvPicPr>
          <p:blipFill>
            <a:blip r:embed="rId3"/>
            <a:srcRect l="33283" t="14001" r="33645" b="33314"/>
            <a:stretch>
              <a:fillRect/>
            </a:stretch>
          </p:blipFill>
          <p:spPr>
            <a:xfrm>
              <a:off x="0" y="6545904"/>
              <a:ext cx="5159713" cy="6164904"/>
            </a:xfrm>
            <a:prstGeom prst="rect">
              <a:avLst/>
            </a:prstGeom>
          </p:spPr>
        </p:pic>
        <p:sp>
          <p:nvSpPr>
            <p:cNvPr id="5" name="AutoShape 5"/>
            <p:cNvSpPr/>
            <p:nvPr/>
          </p:nvSpPr>
          <p:spPr>
            <a:xfrm>
              <a:off x="5540713" y="6545904"/>
              <a:ext cx="5159713" cy="6164904"/>
            </a:xfrm>
            <a:prstGeom prst="rect">
              <a:avLst/>
            </a:prstGeom>
            <a:solidFill>
              <a:srgbClr val="92CF80"/>
            </a:solidFill>
          </p:spPr>
          <p:txBody>
            <a:bodyPr/>
            <a:lstStyle/>
            <a:p>
              <a:endParaRPr lang="en-IN"/>
            </a:p>
          </p:txBody>
        </p:sp>
      </p:grpSp>
      <p:sp>
        <p:nvSpPr>
          <p:cNvPr id="6" name="TextBox 6"/>
          <p:cNvSpPr txBox="1"/>
          <p:nvPr/>
        </p:nvSpPr>
        <p:spPr>
          <a:xfrm>
            <a:off x="335525" y="414337"/>
            <a:ext cx="9206918" cy="1922780"/>
          </a:xfrm>
          <a:prstGeom prst="rect">
            <a:avLst/>
          </a:prstGeom>
        </p:spPr>
        <p:txBody>
          <a:bodyPr lIns="0" tIns="0" rIns="0" bIns="0" rtlCol="0" anchor="t">
            <a:spAutoFit/>
          </a:bodyPr>
          <a:lstStyle/>
          <a:p>
            <a:pPr algn="ctr">
              <a:lnSpc>
                <a:spcPts val="7449"/>
              </a:lnSpc>
            </a:pPr>
            <a:r>
              <a:rPr lang="en-US" sz="7449">
                <a:solidFill>
                  <a:srgbClr val="2C302E"/>
                </a:solidFill>
                <a:latin typeface="League Spartan"/>
              </a:rPr>
              <a:t>ABOUT KALAAPLANET</a:t>
            </a:r>
          </a:p>
        </p:txBody>
      </p:sp>
      <p:sp>
        <p:nvSpPr>
          <p:cNvPr id="7" name="TextBox 7"/>
          <p:cNvSpPr txBox="1"/>
          <p:nvPr/>
        </p:nvSpPr>
        <p:spPr>
          <a:xfrm>
            <a:off x="335525" y="3010779"/>
            <a:ext cx="9206918" cy="6026009"/>
          </a:xfrm>
          <a:prstGeom prst="rect">
            <a:avLst/>
          </a:prstGeom>
        </p:spPr>
        <p:txBody>
          <a:bodyPr lIns="0" tIns="0" rIns="0" bIns="0" rtlCol="0" anchor="t">
            <a:spAutoFit/>
          </a:bodyPr>
          <a:lstStyle/>
          <a:p>
            <a:pPr algn="r">
              <a:lnSpc>
                <a:spcPts val="4335"/>
              </a:lnSpc>
            </a:pPr>
            <a:r>
              <a:rPr lang="en-US" sz="3096" dirty="0" err="1">
                <a:solidFill>
                  <a:srgbClr val="2C302E"/>
                </a:solidFill>
                <a:latin typeface="Montserrat"/>
              </a:rPr>
              <a:t>KalaaPlanet</a:t>
            </a:r>
            <a:r>
              <a:rPr lang="en-US" sz="3096" dirty="0">
                <a:solidFill>
                  <a:srgbClr val="2C302E"/>
                </a:solidFill>
                <a:latin typeface="Montserrat"/>
              </a:rPr>
              <a:t> is a purpose-driven enterprise that aims to breathe new life into traditional handmade paintings. </a:t>
            </a:r>
          </a:p>
          <a:p>
            <a:pPr algn="r">
              <a:lnSpc>
                <a:spcPts val="4335"/>
              </a:lnSpc>
            </a:pPr>
            <a:endParaRPr lang="en-US" sz="3096" dirty="0">
              <a:solidFill>
                <a:srgbClr val="2C302E"/>
              </a:solidFill>
              <a:latin typeface="Montserrat"/>
            </a:endParaRPr>
          </a:p>
          <a:p>
            <a:pPr algn="r">
              <a:lnSpc>
                <a:spcPts val="4335"/>
              </a:lnSpc>
            </a:pPr>
            <a:r>
              <a:rPr lang="en-US" sz="3096" dirty="0">
                <a:solidFill>
                  <a:srgbClr val="2C302E"/>
                </a:solidFill>
                <a:latin typeface="Montserrat"/>
              </a:rPr>
              <a:t>What sets </a:t>
            </a:r>
            <a:r>
              <a:rPr lang="en-US" sz="3096" dirty="0" err="1">
                <a:solidFill>
                  <a:srgbClr val="2C302E"/>
                </a:solidFill>
                <a:latin typeface="Montserrat"/>
              </a:rPr>
              <a:t>KalaaPlanet's</a:t>
            </a:r>
            <a:r>
              <a:rPr lang="en-US" sz="3096" dirty="0">
                <a:solidFill>
                  <a:srgbClr val="2C302E"/>
                </a:solidFill>
                <a:latin typeface="Montserrat"/>
              </a:rPr>
              <a:t> handmade paintings apart is our meticulous process in reimagining art through our niche fusion paintings.</a:t>
            </a:r>
          </a:p>
          <a:p>
            <a:pPr algn="r">
              <a:lnSpc>
                <a:spcPts val="4335"/>
              </a:lnSpc>
            </a:pPr>
            <a:endParaRPr lang="en-US" sz="3096" dirty="0">
              <a:solidFill>
                <a:srgbClr val="2C302E"/>
              </a:solidFill>
              <a:latin typeface="Montserrat"/>
            </a:endParaRPr>
          </a:p>
          <a:p>
            <a:pPr algn="r">
              <a:lnSpc>
                <a:spcPts val="4335"/>
              </a:lnSpc>
            </a:pPr>
            <a:r>
              <a:rPr lang="en-US" sz="3096" dirty="0">
                <a:solidFill>
                  <a:srgbClr val="2C302E"/>
                </a:solidFill>
                <a:latin typeface="Montserrat"/>
              </a:rPr>
              <a:t>Use of technology and sustainable practices ensures 100% authenticity and high-quality work.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511" y="267511"/>
            <a:ext cx="7295745" cy="9679021"/>
            <a:chOff x="0" y="0"/>
            <a:chExt cx="9727660" cy="12905362"/>
          </a:xfrm>
        </p:grpSpPr>
        <p:pic>
          <p:nvPicPr>
            <p:cNvPr id="3" name="Picture 3"/>
            <p:cNvPicPr>
              <a:picLocks noChangeAspect="1"/>
            </p:cNvPicPr>
            <p:nvPr/>
          </p:nvPicPr>
          <p:blipFill>
            <a:blip r:embed="rId2"/>
            <a:srcRect l="22675" r="22675"/>
            <a:stretch>
              <a:fillRect/>
            </a:stretch>
          </p:blipFill>
          <p:spPr>
            <a:xfrm>
              <a:off x="0" y="0"/>
              <a:ext cx="4673330" cy="12905362"/>
            </a:xfrm>
            <a:prstGeom prst="rect">
              <a:avLst/>
            </a:prstGeom>
          </p:spPr>
        </p:pic>
        <p:sp>
          <p:nvSpPr>
            <p:cNvPr id="4" name="AutoShape 4"/>
            <p:cNvSpPr/>
            <p:nvPr/>
          </p:nvSpPr>
          <p:spPr>
            <a:xfrm>
              <a:off x="5054330" y="0"/>
              <a:ext cx="4673330" cy="6262181"/>
            </a:xfrm>
            <a:prstGeom prst="rect">
              <a:avLst/>
            </a:prstGeom>
            <a:solidFill>
              <a:srgbClr val="9A87BA"/>
            </a:solidFill>
          </p:spPr>
          <p:txBody>
            <a:bodyPr/>
            <a:lstStyle/>
            <a:p>
              <a:endParaRPr lang="en-IN"/>
            </a:p>
          </p:txBody>
        </p:sp>
        <p:pic>
          <p:nvPicPr>
            <p:cNvPr id="5" name="Picture 5"/>
            <p:cNvPicPr>
              <a:picLocks noChangeAspect="1"/>
            </p:cNvPicPr>
            <p:nvPr/>
          </p:nvPicPr>
          <p:blipFill>
            <a:blip r:embed="rId3"/>
            <a:srcRect l="31201" t="10261" r="28574" b="8990"/>
            <a:stretch>
              <a:fillRect/>
            </a:stretch>
          </p:blipFill>
          <p:spPr>
            <a:xfrm>
              <a:off x="5054330" y="6643181"/>
              <a:ext cx="4673330" cy="6262181"/>
            </a:xfrm>
            <a:prstGeom prst="rect">
              <a:avLst/>
            </a:prstGeom>
          </p:spPr>
        </p:pic>
      </p:grpSp>
      <p:sp>
        <p:nvSpPr>
          <p:cNvPr id="6" name="Freeform 6"/>
          <p:cNvSpPr/>
          <p:nvPr/>
        </p:nvSpPr>
        <p:spPr>
          <a:xfrm>
            <a:off x="7744319" y="9100556"/>
            <a:ext cx="4953540" cy="1186444"/>
          </a:xfrm>
          <a:custGeom>
            <a:avLst/>
            <a:gdLst/>
            <a:ahLst/>
            <a:cxnLst/>
            <a:rect l="l" t="t" r="r" b="b"/>
            <a:pathLst>
              <a:path w="4953540" h="1186444">
                <a:moveTo>
                  <a:pt x="0" y="0"/>
                </a:moveTo>
                <a:lnTo>
                  <a:pt x="4953541" y="0"/>
                </a:lnTo>
                <a:lnTo>
                  <a:pt x="4953541" y="1186444"/>
                </a:lnTo>
                <a:lnTo>
                  <a:pt x="0" y="1186444"/>
                </a:lnTo>
                <a:lnTo>
                  <a:pt x="0" y="0"/>
                </a:lnTo>
                <a:close/>
              </a:path>
            </a:pathLst>
          </a:custGeom>
          <a:blipFill>
            <a:blip r:embed="rId4"/>
            <a:stretch>
              <a:fillRect t="-158755" b="-158755"/>
            </a:stretch>
          </a:blipFill>
        </p:spPr>
        <p:txBody>
          <a:bodyPr/>
          <a:lstStyle/>
          <a:p>
            <a:endParaRPr lang="en-IN"/>
          </a:p>
        </p:txBody>
      </p:sp>
      <p:sp>
        <p:nvSpPr>
          <p:cNvPr id="7" name="Freeform 7"/>
          <p:cNvSpPr/>
          <p:nvPr/>
        </p:nvSpPr>
        <p:spPr>
          <a:xfrm>
            <a:off x="13997316" y="8784429"/>
            <a:ext cx="3261984" cy="1502571"/>
          </a:xfrm>
          <a:custGeom>
            <a:avLst/>
            <a:gdLst/>
            <a:ahLst/>
            <a:cxnLst/>
            <a:rect l="l" t="t" r="r" b="b"/>
            <a:pathLst>
              <a:path w="3261984" h="1502571">
                <a:moveTo>
                  <a:pt x="0" y="0"/>
                </a:moveTo>
                <a:lnTo>
                  <a:pt x="3261984" y="0"/>
                </a:lnTo>
                <a:lnTo>
                  <a:pt x="3261984" y="1502571"/>
                </a:lnTo>
                <a:lnTo>
                  <a:pt x="0" y="1502571"/>
                </a:lnTo>
                <a:lnTo>
                  <a:pt x="0" y="0"/>
                </a:lnTo>
                <a:close/>
              </a:path>
            </a:pathLst>
          </a:custGeom>
          <a:blipFill>
            <a:blip r:embed="rId5"/>
            <a:stretch>
              <a:fillRect t="-55683" b="-61410"/>
            </a:stretch>
          </a:blipFill>
        </p:spPr>
        <p:txBody>
          <a:bodyPr/>
          <a:lstStyle/>
          <a:p>
            <a:endParaRPr lang="en-IN"/>
          </a:p>
        </p:txBody>
      </p:sp>
      <p:sp>
        <p:nvSpPr>
          <p:cNvPr id="8" name="Freeform 8"/>
          <p:cNvSpPr/>
          <p:nvPr/>
        </p:nvSpPr>
        <p:spPr>
          <a:xfrm>
            <a:off x="16890401" y="0"/>
            <a:ext cx="1397599" cy="1397599"/>
          </a:xfrm>
          <a:custGeom>
            <a:avLst/>
            <a:gdLst/>
            <a:ahLst/>
            <a:cxnLst/>
            <a:rect l="l" t="t" r="r" b="b"/>
            <a:pathLst>
              <a:path w="1397599" h="1397599">
                <a:moveTo>
                  <a:pt x="0" y="0"/>
                </a:moveTo>
                <a:lnTo>
                  <a:pt x="1397599" y="0"/>
                </a:lnTo>
                <a:lnTo>
                  <a:pt x="1397599" y="1397599"/>
                </a:lnTo>
                <a:lnTo>
                  <a:pt x="0" y="1397599"/>
                </a:lnTo>
                <a:lnTo>
                  <a:pt x="0" y="0"/>
                </a:lnTo>
                <a:close/>
              </a:path>
            </a:pathLst>
          </a:custGeom>
          <a:blipFill>
            <a:blip r:embed="rId6"/>
            <a:stretch>
              <a:fillRect/>
            </a:stretch>
          </a:blipFill>
        </p:spPr>
        <p:txBody>
          <a:bodyPr/>
          <a:lstStyle/>
          <a:p>
            <a:endParaRPr lang="en-IN"/>
          </a:p>
        </p:txBody>
      </p:sp>
      <p:sp>
        <p:nvSpPr>
          <p:cNvPr id="9" name="TextBox 9"/>
          <p:cNvSpPr txBox="1"/>
          <p:nvPr/>
        </p:nvSpPr>
        <p:spPr>
          <a:xfrm>
            <a:off x="8136419" y="1458946"/>
            <a:ext cx="9122881" cy="1250726"/>
          </a:xfrm>
          <a:prstGeom prst="rect">
            <a:avLst/>
          </a:prstGeom>
        </p:spPr>
        <p:txBody>
          <a:bodyPr lIns="0" tIns="0" rIns="0" bIns="0" rtlCol="0" anchor="t">
            <a:spAutoFit/>
          </a:bodyPr>
          <a:lstStyle/>
          <a:p>
            <a:pPr>
              <a:lnSpc>
                <a:spcPts val="9491"/>
              </a:lnSpc>
            </a:pPr>
            <a:r>
              <a:rPr lang="en-US" sz="9491">
                <a:solidFill>
                  <a:srgbClr val="2C302E"/>
                </a:solidFill>
                <a:latin typeface="League Spartan"/>
              </a:rPr>
              <a:t>ABOUT US</a:t>
            </a:r>
          </a:p>
        </p:txBody>
      </p:sp>
      <p:sp>
        <p:nvSpPr>
          <p:cNvPr id="10" name="TextBox 10"/>
          <p:cNvSpPr txBox="1"/>
          <p:nvPr/>
        </p:nvSpPr>
        <p:spPr>
          <a:xfrm>
            <a:off x="11388271" y="8329048"/>
            <a:ext cx="2619177" cy="455381"/>
          </a:xfrm>
          <a:prstGeom prst="rect">
            <a:avLst/>
          </a:prstGeom>
        </p:spPr>
        <p:txBody>
          <a:bodyPr lIns="0" tIns="0" rIns="0" bIns="0" rtlCol="0" anchor="t">
            <a:spAutoFit/>
          </a:bodyPr>
          <a:lstStyle/>
          <a:p>
            <a:pPr algn="ctr">
              <a:lnSpc>
                <a:spcPts val="3775"/>
              </a:lnSpc>
              <a:spcBef>
                <a:spcPct val="0"/>
              </a:spcBef>
            </a:pPr>
            <a:r>
              <a:rPr lang="en-US" sz="2696">
                <a:solidFill>
                  <a:srgbClr val="2C302E"/>
                </a:solidFill>
                <a:latin typeface="League Spartan"/>
              </a:rPr>
              <a:t>INCUBATED AT</a:t>
            </a:r>
          </a:p>
        </p:txBody>
      </p:sp>
      <p:sp>
        <p:nvSpPr>
          <p:cNvPr id="11" name="TextBox 11"/>
          <p:cNvSpPr txBox="1"/>
          <p:nvPr/>
        </p:nvSpPr>
        <p:spPr>
          <a:xfrm>
            <a:off x="8136419" y="2566796"/>
            <a:ext cx="9773920" cy="5575309"/>
          </a:xfrm>
          <a:prstGeom prst="rect">
            <a:avLst/>
          </a:prstGeom>
        </p:spPr>
        <p:txBody>
          <a:bodyPr lIns="0" tIns="0" rIns="0" bIns="0" rtlCol="0" anchor="t">
            <a:spAutoFit/>
          </a:bodyPr>
          <a:lstStyle/>
          <a:p>
            <a:pPr algn="just">
              <a:lnSpc>
                <a:spcPts val="5423"/>
              </a:lnSpc>
            </a:pPr>
            <a:r>
              <a:rPr lang="en-US" sz="3247" spc="120" dirty="0">
                <a:solidFill>
                  <a:srgbClr val="2C302E"/>
                </a:solidFill>
                <a:latin typeface="Montserrat"/>
              </a:rPr>
              <a:t>Founders: </a:t>
            </a:r>
          </a:p>
          <a:p>
            <a:pPr marL="701176" lvl="1" indent="-350588" algn="just">
              <a:lnSpc>
                <a:spcPts val="5423"/>
              </a:lnSpc>
              <a:buFont typeface="Arial"/>
              <a:buChar char="•"/>
            </a:pPr>
            <a:r>
              <a:rPr lang="en-US" sz="3247" spc="120" dirty="0" err="1">
                <a:solidFill>
                  <a:srgbClr val="2C302E"/>
                </a:solidFill>
                <a:latin typeface="Montserrat"/>
              </a:rPr>
              <a:t>Annishree</a:t>
            </a:r>
            <a:r>
              <a:rPr lang="en-US" sz="3247" spc="120" dirty="0">
                <a:solidFill>
                  <a:srgbClr val="2C302E"/>
                </a:solidFill>
                <a:latin typeface="Montserrat"/>
              </a:rPr>
              <a:t> Tiwari, </a:t>
            </a:r>
            <a:r>
              <a:rPr lang="en-US" sz="3247" spc="120" dirty="0" err="1">
                <a:solidFill>
                  <a:srgbClr val="2C302E"/>
                </a:solidFill>
                <a:latin typeface="Montserrat"/>
              </a:rPr>
              <a:t>B.Tech</a:t>
            </a:r>
            <a:endParaRPr lang="en-US" sz="3247" spc="120" dirty="0">
              <a:solidFill>
                <a:srgbClr val="2C302E"/>
              </a:solidFill>
              <a:latin typeface="Montserrat"/>
            </a:endParaRPr>
          </a:p>
          <a:p>
            <a:pPr marL="701176" lvl="1" indent="-350588" algn="just">
              <a:lnSpc>
                <a:spcPts val="5423"/>
              </a:lnSpc>
              <a:buFont typeface="Arial"/>
              <a:buChar char="•"/>
            </a:pPr>
            <a:r>
              <a:rPr lang="en-US" sz="3247" spc="120" dirty="0">
                <a:solidFill>
                  <a:srgbClr val="2C302E"/>
                </a:solidFill>
                <a:latin typeface="Montserrat"/>
              </a:rPr>
              <a:t>Annu Shree, Commerce background</a:t>
            </a:r>
          </a:p>
          <a:p>
            <a:pPr marL="701176" lvl="1" indent="-350588" algn="just">
              <a:buFont typeface="Arial"/>
              <a:buChar char="•"/>
            </a:pPr>
            <a:endParaRPr lang="en-US" sz="3247" spc="120" dirty="0">
              <a:solidFill>
                <a:srgbClr val="2C302E"/>
              </a:solidFill>
              <a:latin typeface="Montserrat"/>
            </a:endParaRPr>
          </a:p>
          <a:p>
            <a:pPr marL="701176" lvl="1" indent="-350588" algn="just">
              <a:buFont typeface="Arial"/>
              <a:buChar char="•"/>
            </a:pPr>
            <a:r>
              <a:rPr lang="en-US" sz="3247" spc="120" dirty="0">
                <a:solidFill>
                  <a:srgbClr val="2C302E"/>
                </a:solidFill>
                <a:latin typeface="Montserrat"/>
              </a:rPr>
              <a:t>Present Offerings- Handmade Paintings, Home Decor items, Fabrics, Items for Corporate Giftings</a:t>
            </a:r>
          </a:p>
          <a:p>
            <a:pPr marL="701176" lvl="1" indent="-350588" algn="just">
              <a:buFont typeface="Arial"/>
              <a:buChar char="•"/>
            </a:pPr>
            <a:endParaRPr lang="en-US" sz="3247" spc="120" dirty="0">
              <a:solidFill>
                <a:srgbClr val="2C302E"/>
              </a:solidFill>
              <a:latin typeface="Montserrat"/>
            </a:endParaRPr>
          </a:p>
          <a:p>
            <a:pPr marL="701176" lvl="1" indent="-350588" algn="just">
              <a:buFont typeface="Arial"/>
              <a:buChar char="•"/>
            </a:pPr>
            <a:r>
              <a:rPr lang="en-US" sz="3247" spc="120" dirty="0">
                <a:solidFill>
                  <a:srgbClr val="2C302E"/>
                </a:solidFill>
                <a:latin typeface="Montserrat"/>
              </a:rPr>
              <a:t>Online marketplace equipped with Technology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68161" y="4746746"/>
            <a:ext cx="3174819" cy="2994666"/>
            <a:chOff x="0" y="0"/>
            <a:chExt cx="4233092" cy="3992888"/>
          </a:xfrm>
        </p:grpSpPr>
        <p:pic>
          <p:nvPicPr>
            <p:cNvPr id="3" name="Picture 3"/>
            <p:cNvPicPr>
              <a:picLocks noChangeAspect="1"/>
            </p:cNvPicPr>
            <p:nvPr/>
          </p:nvPicPr>
          <p:blipFill>
            <a:blip r:embed="rId3"/>
            <a:srcRect t="2837" b="2837"/>
            <a:stretch>
              <a:fillRect/>
            </a:stretch>
          </p:blipFill>
          <p:spPr>
            <a:xfrm>
              <a:off x="0" y="0"/>
              <a:ext cx="4233092" cy="3992888"/>
            </a:xfrm>
            <a:prstGeom prst="rect">
              <a:avLst/>
            </a:prstGeom>
          </p:spPr>
        </p:pic>
      </p:grpSp>
      <p:grpSp>
        <p:nvGrpSpPr>
          <p:cNvPr id="4" name="Group 4"/>
          <p:cNvGrpSpPr/>
          <p:nvPr/>
        </p:nvGrpSpPr>
        <p:grpSpPr>
          <a:xfrm>
            <a:off x="7555265" y="4746746"/>
            <a:ext cx="3174819" cy="2994666"/>
            <a:chOff x="0" y="0"/>
            <a:chExt cx="4233092" cy="3992888"/>
          </a:xfrm>
        </p:grpSpPr>
        <p:pic>
          <p:nvPicPr>
            <p:cNvPr id="5" name="Picture 5"/>
            <p:cNvPicPr>
              <a:picLocks noChangeAspect="1"/>
            </p:cNvPicPr>
            <p:nvPr/>
          </p:nvPicPr>
          <p:blipFill>
            <a:blip r:embed="rId4"/>
            <a:srcRect t="2837" b="2837"/>
            <a:stretch>
              <a:fillRect/>
            </a:stretch>
          </p:blipFill>
          <p:spPr>
            <a:xfrm>
              <a:off x="0" y="0"/>
              <a:ext cx="4233092" cy="3992888"/>
            </a:xfrm>
            <a:prstGeom prst="rect">
              <a:avLst/>
            </a:prstGeom>
          </p:spPr>
        </p:pic>
      </p:grpSp>
      <p:grpSp>
        <p:nvGrpSpPr>
          <p:cNvPr id="6" name="Group 6"/>
          <p:cNvGrpSpPr/>
          <p:nvPr/>
        </p:nvGrpSpPr>
        <p:grpSpPr>
          <a:xfrm>
            <a:off x="12845020" y="4746746"/>
            <a:ext cx="3174819" cy="2994666"/>
            <a:chOff x="0" y="0"/>
            <a:chExt cx="4233092" cy="3992888"/>
          </a:xfrm>
        </p:grpSpPr>
        <p:pic>
          <p:nvPicPr>
            <p:cNvPr id="7" name="Picture 7"/>
            <p:cNvPicPr>
              <a:picLocks noChangeAspect="1"/>
            </p:cNvPicPr>
            <p:nvPr/>
          </p:nvPicPr>
          <p:blipFill>
            <a:blip r:embed="rId5"/>
            <a:srcRect t="2837" b="2837"/>
            <a:stretch>
              <a:fillRect/>
            </a:stretch>
          </p:blipFill>
          <p:spPr>
            <a:xfrm>
              <a:off x="0" y="0"/>
              <a:ext cx="4233092" cy="3992888"/>
            </a:xfrm>
            <a:prstGeom prst="rect">
              <a:avLst/>
            </a:prstGeom>
          </p:spPr>
        </p:pic>
      </p:grpSp>
      <p:sp>
        <p:nvSpPr>
          <p:cNvPr id="8" name="TextBox 8"/>
          <p:cNvSpPr txBox="1"/>
          <p:nvPr/>
        </p:nvSpPr>
        <p:spPr>
          <a:xfrm>
            <a:off x="1028700" y="1800776"/>
            <a:ext cx="15963189" cy="979805"/>
          </a:xfrm>
          <a:prstGeom prst="rect">
            <a:avLst/>
          </a:prstGeom>
        </p:spPr>
        <p:txBody>
          <a:bodyPr lIns="0" tIns="0" rIns="0" bIns="0" rtlCol="0" anchor="t">
            <a:spAutoFit/>
          </a:bodyPr>
          <a:lstStyle/>
          <a:p>
            <a:pPr algn="ctr">
              <a:lnSpc>
                <a:spcPts val="7449"/>
              </a:lnSpc>
            </a:pPr>
            <a:r>
              <a:rPr lang="en-US" sz="7449">
                <a:solidFill>
                  <a:srgbClr val="2C302E"/>
                </a:solidFill>
                <a:latin typeface="League Spartan"/>
              </a:rPr>
              <a:t>THE PROBLEMS</a:t>
            </a:r>
          </a:p>
        </p:txBody>
      </p:sp>
      <p:sp>
        <p:nvSpPr>
          <p:cNvPr id="9" name="TextBox 9"/>
          <p:cNvSpPr txBox="1"/>
          <p:nvPr/>
        </p:nvSpPr>
        <p:spPr>
          <a:xfrm>
            <a:off x="1554844" y="2713906"/>
            <a:ext cx="14910902" cy="580477"/>
          </a:xfrm>
          <a:prstGeom prst="rect">
            <a:avLst/>
          </a:prstGeom>
        </p:spPr>
        <p:txBody>
          <a:bodyPr lIns="0" tIns="0" rIns="0" bIns="0" rtlCol="0" anchor="t">
            <a:spAutoFit/>
          </a:bodyPr>
          <a:lstStyle/>
          <a:p>
            <a:pPr algn="ctr">
              <a:lnSpc>
                <a:spcPts val="4755"/>
              </a:lnSpc>
            </a:pPr>
            <a:r>
              <a:rPr lang="en-US" sz="3396">
                <a:solidFill>
                  <a:srgbClr val="2C302E"/>
                </a:solidFill>
                <a:latin typeface="Montserrat"/>
              </a:rPr>
              <a:t>Our target market currently faces the following problems</a:t>
            </a:r>
          </a:p>
        </p:txBody>
      </p:sp>
      <p:sp>
        <p:nvSpPr>
          <p:cNvPr id="10" name="TextBox 10"/>
          <p:cNvSpPr txBox="1"/>
          <p:nvPr/>
        </p:nvSpPr>
        <p:spPr>
          <a:xfrm>
            <a:off x="1744093" y="8058148"/>
            <a:ext cx="4222955" cy="1057275"/>
          </a:xfrm>
          <a:prstGeom prst="rect">
            <a:avLst/>
          </a:prstGeom>
        </p:spPr>
        <p:txBody>
          <a:bodyPr lIns="0" tIns="0" rIns="0" bIns="0" rtlCol="0" anchor="t">
            <a:spAutoFit/>
          </a:bodyPr>
          <a:lstStyle/>
          <a:p>
            <a:pPr algn="ctr">
              <a:lnSpc>
                <a:spcPts val="4200"/>
              </a:lnSpc>
            </a:pPr>
            <a:r>
              <a:rPr lang="en-US" sz="3000">
                <a:solidFill>
                  <a:srgbClr val="2C302E"/>
                </a:solidFill>
                <a:latin typeface="League Spartan"/>
              </a:rPr>
              <a:t>LOW AWARENESS OF ART</a:t>
            </a:r>
          </a:p>
        </p:txBody>
      </p:sp>
      <p:sp>
        <p:nvSpPr>
          <p:cNvPr id="11" name="TextBox 11"/>
          <p:cNvSpPr txBox="1"/>
          <p:nvPr/>
        </p:nvSpPr>
        <p:spPr>
          <a:xfrm>
            <a:off x="7293231" y="8058148"/>
            <a:ext cx="3698887" cy="2124075"/>
          </a:xfrm>
          <a:prstGeom prst="rect">
            <a:avLst/>
          </a:prstGeom>
        </p:spPr>
        <p:txBody>
          <a:bodyPr lIns="0" tIns="0" rIns="0" bIns="0" rtlCol="0" anchor="t">
            <a:spAutoFit/>
          </a:bodyPr>
          <a:lstStyle/>
          <a:p>
            <a:pPr algn="ctr">
              <a:lnSpc>
                <a:spcPts val="4200"/>
              </a:lnSpc>
            </a:pPr>
            <a:r>
              <a:rPr lang="en-US" sz="3000">
                <a:solidFill>
                  <a:srgbClr val="2C302E"/>
                </a:solidFill>
                <a:latin typeface="League Spartan"/>
              </a:rPr>
              <a:t>PRODUCT AUTHENTICITY/</a:t>
            </a:r>
          </a:p>
          <a:p>
            <a:pPr algn="ctr">
              <a:lnSpc>
                <a:spcPts val="4200"/>
              </a:lnSpc>
            </a:pPr>
            <a:r>
              <a:rPr lang="en-US" sz="3000">
                <a:solidFill>
                  <a:srgbClr val="2C302E"/>
                </a:solidFill>
                <a:latin typeface="League Spartan"/>
              </a:rPr>
              <a:t>PRICE ASSURANCE </a:t>
            </a:r>
          </a:p>
        </p:txBody>
      </p:sp>
      <p:sp>
        <p:nvSpPr>
          <p:cNvPr id="12" name="TextBox 12"/>
          <p:cNvSpPr txBox="1"/>
          <p:nvPr/>
        </p:nvSpPr>
        <p:spPr>
          <a:xfrm>
            <a:off x="12320952" y="8067673"/>
            <a:ext cx="4222955" cy="1028786"/>
          </a:xfrm>
          <a:prstGeom prst="rect">
            <a:avLst/>
          </a:prstGeom>
        </p:spPr>
        <p:txBody>
          <a:bodyPr lIns="0" tIns="0" rIns="0" bIns="0" rtlCol="0" anchor="t">
            <a:spAutoFit/>
          </a:bodyPr>
          <a:lstStyle/>
          <a:p>
            <a:pPr algn="ctr">
              <a:lnSpc>
                <a:spcPts val="4195"/>
              </a:lnSpc>
            </a:pPr>
            <a:r>
              <a:rPr lang="en-US" sz="2996">
                <a:solidFill>
                  <a:srgbClr val="2C302E"/>
                </a:solidFill>
                <a:latin typeface="League Spartan"/>
              </a:rPr>
              <a:t>LOGISTICS </a:t>
            </a:r>
          </a:p>
          <a:p>
            <a:pPr algn="ctr">
              <a:lnSpc>
                <a:spcPts val="4195"/>
              </a:lnSpc>
            </a:pPr>
            <a:r>
              <a:rPr lang="en-US" sz="2996">
                <a:solidFill>
                  <a:srgbClr val="2C302E"/>
                </a:solidFill>
                <a:latin typeface="League Spartan"/>
              </a:rPr>
              <a:t>ISSUE</a:t>
            </a:r>
          </a:p>
        </p:txBody>
      </p:sp>
      <p:sp>
        <p:nvSpPr>
          <p:cNvPr id="13" name="Freeform 13"/>
          <p:cNvSpPr/>
          <p:nvPr/>
        </p:nvSpPr>
        <p:spPr>
          <a:xfrm>
            <a:off x="16890401" y="0"/>
            <a:ext cx="1397599" cy="1397599"/>
          </a:xfrm>
          <a:custGeom>
            <a:avLst/>
            <a:gdLst/>
            <a:ahLst/>
            <a:cxnLst/>
            <a:rect l="l" t="t" r="r" b="b"/>
            <a:pathLst>
              <a:path w="1397599" h="1397599">
                <a:moveTo>
                  <a:pt x="0" y="0"/>
                </a:moveTo>
                <a:lnTo>
                  <a:pt x="1397599" y="0"/>
                </a:lnTo>
                <a:lnTo>
                  <a:pt x="1397599" y="1397599"/>
                </a:lnTo>
                <a:lnTo>
                  <a:pt x="0" y="1397599"/>
                </a:lnTo>
                <a:lnTo>
                  <a:pt x="0" y="0"/>
                </a:lnTo>
                <a:close/>
              </a:path>
            </a:pathLst>
          </a:custGeom>
          <a:blipFill>
            <a:blip r:embed="rId6"/>
            <a:stretch>
              <a:fillRect/>
            </a:stretch>
          </a:blipFill>
        </p:spPr>
        <p:txBody>
          <a:bodyPr/>
          <a:lstStyle/>
          <a:p>
            <a:endParaRPr lang="en-I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92512" y="5342397"/>
            <a:ext cx="7428253" cy="4516633"/>
            <a:chOff x="0" y="0"/>
            <a:chExt cx="9904337" cy="6022177"/>
          </a:xfrm>
        </p:grpSpPr>
        <p:pic>
          <p:nvPicPr>
            <p:cNvPr id="3" name="Picture 3"/>
            <p:cNvPicPr>
              <a:picLocks noChangeAspect="1"/>
            </p:cNvPicPr>
            <p:nvPr/>
          </p:nvPicPr>
          <p:blipFill>
            <a:blip r:embed="rId2"/>
            <a:srcRect l="15653" r="6736"/>
            <a:stretch>
              <a:fillRect/>
            </a:stretch>
          </p:blipFill>
          <p:spPr>
            <a:xfrm>
              <a:off x="0" y="0"/>
              <a:ext cx="9904337" cy="6022177"/>
            </a:xfrm>
            <a:prstGeom prst="rect">
              <a:avLst/>
            </a:prstGeom>
          </p:spPr>
        </p:pic>
      </p:grpSp>
      <p:grpSp>
        <p:nvGrpSpPr>
          <p:cNvPr id="4" name="Group 4"/>
          <p:cNvGrpSpPr/>
          <p:nvPr/>
        </p:nvGrpSpPr>
        <p:grpSpPr>
          <a:xfrm>
            <a:off x="620790" y="5882924"/>
            <a:ext cx="9608779" cy="3976106"/>
            <a:chOff x="0" y="0"/>
            <a:chExt cx="12811706" cy="5301474"/>
          </a:xfrm>
        </p:grpSpPr>
        <p:pic>
          <p:nvPicPr>
            <p:cNvPr id="5" name="Picture 5"/>
            <p:cNvPicPr>
              <a:picLocks noChangeAspect="1"/>
            </p:cNvPicPr>
            <p:nvPr/>
          </p:nvPicPr>
          <p:blipFill>
            <a:blip r:embed="rId3"/>
            <a:srcRect l="15010" t="3697" r="13195" b="4446"/>
            <a:stretch>
              <a:fillRect/>
            </a:stretch>
          </p:blipFill>
          <p:spPr>
            <a:xfrm>
              <a:off x="0" y="0"/>
              <a:ext cx="4143569" cy="5301474"/>
            </a:xfrm>
            <a:prstGeom prst="rect">
              <a:avLst/>
            </a:prstGeom>
          </p:spPr>
        </p:pic>
        <p:sp>
          <p:nvSpPr>
            <p:cNvPr id="6" name="AutoShape 6"/>
            <p:cNvSpPr/>
            <p:nvPr/>
          </p:nvSpPr>
          <p:spPr>
            <a:xfrm>
              <a:off x="4524569" y="0"/>
              <a:ext cx="8287137" cy="2460237"/>
            </a:xfrm>
            <a:prstGeom prst="rect">
              <a:avLst/>
            </a:prstGeom>
            <a:solidFill>
              <a:srgbClr val="FFC873"/>
            </a:solidFill>
          </p:spPr>
          <p:txBody>
            <a:bodyPr/>
            <a:lstStyle/>
            <a:p>
              <a:endParaRPr lang="en-IN"/>
            </a:p>
          </p:txBody>
        </p:sp>
        <p:pic>
          <p:nvPicPr>
            <p:cNvPr id="7" name="Picture 7"/>
            <p:cNvPicPr>
              <a:picLocks noChangeAspect="1"/>
            </p:cNvPicPr>
            <p:nvPr/>
          </p:nvPicPr>
          <p:blipFill>
            <a:blip r:embed="rId4"/>
            <a:srcRect t="35156" b="35156"/>
            <a:stretch>
              <a:fillRect/>
            </a:stretch>
          </p:blipFill>
          <p:spPr>
            <a:xfrm>
              <a:off x="4524569" y="2841237"/>
              <a:ext cx="8287137" cy="2460237"/>
            </a:xfrm>
            <a:prstGeom prst="rect">
              <a:avLst/>
            </a:prstGeom>
          </p:spPr>
        </p:pic>
      </p:grpSp>
      <p:sp>
        <p:nvSpPr>
          <p:cNvPr id="8" name="TextBox 8"/>
          <p:cNvSpPr txBox="1"/>
          <p:nvPr/>
        </p:nvSpPr>
        <p:spPr>
          <a:xfrm>
            <a:off x="2370627" y="1391373"/>
            <a:ext cx="13546746" cy="979805"/>
          </a:xfrm>
          <a:prstGeom prst="rect">
            <a:avLst/>
          </a:prstGeom>
        </p:spPr>
        <p:txBody>
          <a:bodyPr lIns="0" tIns="0" rIns="0" bIns="0" rtlCol="0" anchor="t">
            <a:spAutoFit/>
          </a:bodyPr>
          <a:lstStyle/>
          <a:p>
            <a:pPr algn="ctr">
              <a:lnSpc>
                <a:spcPts val="7449"/>
              </a:lnSpc>
            </a:pPr>
            <a:r>
              <a:rPr lang="en-US" sz="7449">
                <a:solidFill>
                  <a:srgbClr val="2C302E"/>
                </a:solidFill>
                <a:latin typeface="League Spartan"/>
              </a:rPr>
              <a:t>SOLUTION</a:t>
            </a:r>
          </a:p>
        </p:txBody>
      </p:sp>
      <p:sp>
        <p:nvSpPr>
          <p:cNvPr id="9" name="TextBox 9"/>
          <p:cNvSpPr txBox="1"/>
          <p:nvPr/>
        </p:nvSpPr>
        <p:spPr>
          <a:xfrm>
            <a:off x="620790" y="2628900"/>
            <a:ext cx="9137892" cy="2434161"/>
          </a:xfrm>
          <a:prstGeom prst="rect">
            <a:avLst/>
          </a:prstGeom>
        </p:spPr>
        <p:txBody>
          <a:bodyPr lIns="0" tIns="0" rIns="0" bIns="0" rtlCol="0" anchor="t">
            <a:spAutoFit/>
          </a:bodyPr>
          <a:lstStyle/>
          <a:p>
            <a:pPr>
              <a:lnSpc>
                <a:spcPts val="5098"/>
              </a:lnSpc>
            </a:pPr>
            <a:r>
              <a:rPr lang="en-US" sz="3641" dirty="0">
                <a:solidFill>
                  <a:srgbClr val="2C302E"/>
                </a:solidFill>
                <a:latin typeface="Montserrat Bold"/>
              </a:rPr>
              <a:t>Integrated Market Place for Art</a:t>
            </a:r>
          </a:p>
          <a:p>
            <a:pPr>
              <a:lnSpc>
                <a:spcPts val="4818"/>
              </a:lnSpc>
            </a:pPr>
            <a:r>
              <a:rPr lang="en-US" sz="3441" dirty="0">
                <a:solidFill>
                  <a:srgbClr val="2C302E"/>
                </a:solidFill>
                <a:latin typeface="Montserrat"/>
              </a:rPr>
              <a:t>a)</a:t>
            </a:r>
            <a:r>
              <a:rPr lang="en-US" sz="3441" dirty="0">
                <a:solidFill>
                  <a:srgbClr val="2C302E"/>
                </a:solidFill>
                <a:latin typeface="Montserrat Italics"/>
              </a:rPr>
              <a:t>Accessibility </a:t>
            </a:r>
            <a:r>
              <a:rPr lang="en-US" sz="3441" dirty="0">
                <a:solidFill>
                  <a:srgbClr val="2C302E"/>
                </a:solidFill>
                <a:latin typeface="Montserrat"/>
              </a:rPr>
              <a:t>at right price point</a:t>
            </a:r>
          </a:p>
          <a:p>
            <a:pPr>
              <a:lnSpc>
                <a:spcPts val="4818"/>
              </a:lnSpc>
            </a:pPr>
            <a:r>
              <a:rPr lang="en-US" sz="3441" dirty="0">
                <a:solidFill>
                  <a:srgbClr val="2C302E"/>
                </a:solidFill>
                <a:latin typeface="Montserrat"/>
              </a:rPr>
              <a:t>b)Control of </a:t>
            </a:r>
            <a:r>
              <a:rPr lang="en-US" sz="3441" dirty="0">
                <a:solidFill>
                  <a:srgbClr val="2C302E"/>
                </a:solidFill>
                <a:latin typeface="Montserrat Italics"/>
              </a:rPr>
              <a:t>Value Chain</a:t>
            </a:r>
            <a:r>
              <a:rPr lang="en-US" sz="3441" dirty="0">
                <a:solidFill>
                  <a:srgbClr val="2C302E"/>
                </a:solidFill>
                <a:latin typeface="Montserrat"/>
              </a:rPr>
              <a:t>-100% quality</a:t>
            </a:r>
          </a:p>
          <a:p>
            <a:pPr>
              <a:lnSpc>
                <a:spcPts val="4818"/>
              </a:lnSpc>
            </a:pPr>
            <a:r>
              <a:rPr lang="en-US" sz="3441" dirty="0">
                <a:solidFill>
                  <a:srgbClr val="2C302E"/>
                </a:solidFill>
                <a:latin typeface="Montserrat"/>
              </a:rPr>
              <a:t>c)</a:t>
            </a:r>
            <a:r>
              <a:rPr lang="en-US" sz="3441" dirty="0">
                <a:solidFill>
                  <a:srgbClr val="2C302E"/>
                </a:solidFill>
                <a:latin typeface="Montserrat Italics"/>
              </a:rPr>
              <a:t>Sustainability </a:t>
            </a:r>
            <a:r>
              <a:rPr lang="en-US" sz="3441" dirty="0">
                <a:solidFill>
                  <a:srgbClr val="2C302E"/>
                </a:solidFill>
                <a:latin typeface="Montserrat"/>
              </a:rPr>
              <a:t>as core theme</a:t>
            </a:r>
          </a:p>
        </p:txBody>
      </p:sp>
      <p:sp>
        <p:nvSpPr>
          <p:cNvPr id="10" name="TextBox 10"/>
          <p:cNvSpPr txBox="1"/>
          <p:nvPr/>
        </p:nvSpPr>
        <p:spPr>
          <a:xfrm>
            <a:off x="10229569" y="2594885"/>
            <a:ext cx="8058431" cy="2417651"/>
          </a:xfrm>
          <a:prstGeom prst="rect">
            <a:avLst/>
          </a:prstGeom>
        </p:spPr>
        <p:txBody>
          <a:bodyPr lIns="0" tIns="0" rIns="0" bIns="0" rtlCol="0" anchor="t">
            <a:spAutoFit/>
          </a:bodyPr>
          <a:lstStyle/>
          <a:p>
            <a:pPr algn="l">
              <a:lnSpc>
                <a:spcPts val="4818"/>
              </a:lnSpc>
            </a:pPr>
            <a:r>
              <a:rPr lang="en-US" sz="3441">
                <a:solidFill>
                  <a:srgbClr val="2C302E"/>
                </a:solidFill>
                <a:latin typeface="Montserrat Bold"/>
              </a:rPr>
              <a:t>Application of Technology               </a:t>
            </a:r>
            <a:r>
              <a:rPr lang="en-US" sz="3441">
                <a:solidFill>
                  <a:srgbClr val="2C302E"/>
                </a:solidFill>
                <a:latin typeface="Montserrat"/>
              </a:rPr>
              <a:t>a)</a:t>
            </a:r>
            <a:r>
              <a:rPr lang="en-US" sz="3441">
                <a:solidFill>
                  <a:srgbClr val="2C302E"/>
                </a:solidFill>
                <a:latin typeface="Montserrat Bold"/>
              </a:rPr>
              <a:t> </a:t>
            </a:r>
            <a:r>
              <a:rPr lang="en-US" sz="3441">
                <a:solidFill>
                  <a:srgbClr val="2C302E"/>
                </a:solidFill>
                <a:latin typeface="Montserrat"/>
              </a:rPr>
              <a:t>AR/VR-solve </a:t>
            </a:r>
            <a:r>
              <a:rPr lang="en-US" sz="3441">
                <a:solidFill>
                  <a:srgbClr val="2C302E"/>
                </a:solidFill>
                <a:latin typeface="Montserrat Italics"/>
              </a:rPr>
              <a:t>logistics hassles</a:t>
            </a:r>
            <a:r>
              <a:rPr lang="en-US" sz="3441">
                <a:solidFill>
                  <a:srgbClr val="2C302E"/>
                </a:solidFill>
                <a:latin typeface="Montserrat"/>
              </a:rPr>
              <a:t>          b) Blockchain-100% </a:t>
            </a:r>
            <a:r>
              <a:rPr lang="en-US" sz="3441">
                <a:solidFill>
                  <a:srgbClr val="2C302E"/>
                </a:solidFill>
                <a:latin typeface="Montserrat Italics"/>
              </a:rPr>
              <a:t>authenticity          </a:t>
            </a:r>
            <a:r>
              <a:rPr lang="en-US" sz="3441">
                <a:solidFill>
                  <a:srgbClr val="2C302E"/>
                </a:solidFill>
                <a:latin typeface="Montserrat"/>
              </a:rPr>
              <a:t>c) Biz Model- </a:t>
            </a:r>
            <a:r>
              <a:rPr lang="en-US" sz="3441">
                <a:solidFill>
                  <a:srgbClr val="2C302E"/>
                </a:solidFill>
                <a:latin typeface="Montserrat Italics"/>
              </a:rPr>
              <a:t>Subscription </a:t>
            </a:r>
            <a:r>
              <a:rPr lang="en-US" sz="3441">
                <a:solidFill>
                  <a:srgbClr val="2C302E"/>
                </a:solidFill>
                <a:latin typeface="Montserrat"/>
              </a:rPr>
              <a:t>based</a:t>
            </a:r>
          </a:p>
        </p:txBody>
      </p:sp>
      <p:sp>
        <p:nvSpPr>
          <p:cNvPr id="11" name="Freeform 11"/>
          <p:cNvSpPr/>
          <p:nvPr/>
        </p:nvSpPr>
        <p:spPr>
          <a:xfrm>
            <a:off x="16890401" y="0"/>
            <a:ext cx="1397599" cy="1397599"/>
          </a:xfrm>
          <a:custGeom>
            <a:avLst/>
            <a:gdLst/>
            <a:ahLst/>
            <a:cxnLst/>
            <a:rect l="l" t="t" r="r" b="b"/>
            <a:pathLst>
              <a:path w="1397599" h="1397599">
                <a:moveTo>
                  <a:pt x="0" y="0"/>
                </a:moveTo>
                <a:lnTo>
                  <a:pt x="1397599" y="0"/>
                </a:lnTo>
                <a:lnTo>
                  <a:pt x="1397599" y="1397599"/>
                </a:lnTo>
                <a:lnTo>
                  <a:pt x="0" y="1397599"/>
                </a:lnTo>
                <a:lnTo>
                  <a:pt x="0" y="0"/>
                </a:lnTo>
                <a:close/>
              </a:path>
            </a:pathLst>
          </a:custGeom>
          <a:blipFill>
            <a:blip r:embed="rId5"/>
            <a:stretch>
              <a:fillRect/>
            </a:stretch>
          </a:blipFill>
        </p:spPr>
        <p:txBody>
          <a:bodyPr/>
          <a:lstStyle/>
          <a:p>
            <a:endParaRPr lang="en-I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90625" y="4745664"/>
            <a:ext cx="16068675" cy="0"/>
          </a:xfrm>
          <a:prstGeom prst="line">
            <a:avLst/>
          </a:prstGeom>
          <a:ln w="66675" cap="rnd">
            <a:solidFill>
              <a:srgbClr val="000000"/>
            </a:solidFill>
            <a:prstDash val="solid"/>
            <a:headEnd type="none" w="sm" len="sm"/>
            <a:tailEnd type="none" w="sm" len="sm"/>
          </a:ln>
        </p:spPr>
        <p:txBody>
          <a:bodyPr/>
          <a:lstStyle/>
          <a:p>
            <a:endParaRPr lang="en-IN"/>
          </a:p>
        </p:txBody>
      </p:sp>
      <p:grpSp>
        <p:nvGrpSpPr>
          <p:cNvPr id="3" name="Group 3"/>
          <p:cNvGrpSpPr/>
          <p:nvPr/>
        </p:nvGrpSpPr>
        <p:grpSpPr>
          <a:xfrm>
            <a:off x="1028700" y="4617077"/>
            <a:ext cx="323850" cy="323850"/>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IN"/>
            </a:p>
          </p:txBody>
        </p:sp>
      </p:grpSp>
      <p:grpSp>
        <p:nvGrpSpPr>
          <p:cNvPr id="5" name="Group 5"/>
          <p:cNvGrpSpPr/>
          <p:nvPr/>
        </p:nvGrpSpPr>
        <p:grpSpPr>
          <a:xfrm>
            <a:off x="8553179" y="4607552"/>
            <a:ext cx="323850" cy="323850"/>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IN"/>
            </a:p>
          </p:txBody>
        </p:sp>
      </p:grpSp>
      <p:grpSp>
        <p:nvGrpSpPr>
          <p:cNvPr id="7" name="Group 7"/>
          <p:cNvGrpSpPr/>
          <p:nvPr/>
        </p:nvGrpSpPr>
        <p:grpSpPr>
          <a:xfrm>
            <a:off x="16935450" y="4607552"/>
            <a:ext cx="323850" cy="323850"/>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IN"/>
            </a:p>
          </p:txBody>
        </p:sp>
      </p:grpSp>
      <p:grpSp>
        <p:nvGrpSpPr>
          <p:cNvPr id="9" name="Group 9"/>
          <p:cNvGrpSpPr>
            <a:grpSpLocks noChangeAspect="1"/>
          </p:cNvGrpSpPr>
          <p:nvPr/>
        </p:nvGrpSpPr>
        <p:grpSpPr>
          <a:xfrm>
            <a:off x="1028700" y="7647075"/>
            <a:ext cx="4280671" cy="4280654"/>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3973" t="-60894" r="-46934" b="-80317"/>
              </a:stretch>
            </a:blipFill>
          </p:spPr>
          <p:txBody>
            <a:bodyPr/>
            <a:lstStyle/>
            <a:p>
              <a:endParaRPr lang="en-IN"/>
            </a:p>
          </p:txBody>
        </p:sp>
      </p:grpSp>
      <p:sp>
        <p:nvSpPr>
          <p:cNvPr id="11" name="TextBox 11"/>
          <p:cNvSpPr txBox="1"/>
          <p:nvPr/>
        </p:nvSpPr>
        <p:spPr>
          <a:xfrm>
            <a:off x="7133547" y="5975056"/>
            <a:ext cx="3163114" cy="2157794"/>
          </a:xfrm>
          <a:prstGeom prst="rect">
            <a:avLst/>
          </a:prstGeom>
        </p:spPr>
        <p:txBody>
          <a:bodyPr lIns="0" tIns="0" rIns="0" bIns="0" rtlCol="0" anchor="t">
            <a:spAutoFit/>
          </a:bodyPr>
          <a:lstStyle/>
          <a:p>
            <a:pPr>
              <a:lnSpc>
                <a:spcPts val="2866"/>
              </a:lnSpc>
            </a:pPr>
            <a:r>
              <a:rPr lang="en-US" sz="2047">
                <a:solidFill>
                  <a:srgbClr val="2C302E"/>
                </a:solidFill>
                <a:latin typeface="Montserrat"/>
              </a:rPr>
              <a:t>Fully functional website and vibrant social media handles</a:t>
            </a:r>
          </a:p>
          <a:p>
            <a:pPr>
              <a:lnSpc>
                <a:spcPts val="2866"/>
              </a:lnSpc>
            </a:pPr>
            <a:endParaRPr lang="en-US" sz="2047">
              <a:solidFill>
                <a:srgbClr val="2C302E"/>
              </a:solidFill>
              <a:latin typeface="Montserrat"/>
            </a:endParaRPr>
          </a:p>
          <a:p>
            <a:pPr marL="0" lvl="0" indent="0">
              <a:lnSpc>
                <a:spcPts val="2866"/>
              </a:lnSpc>
              <a:spcBef>
                <a:spcPct val="0"/>
              </a:spcBef>
            </a:pPr>
            <a:r>
              <a:rPr lang="en-US" sz="2047">
                <a:solidFill>
                  <a:srgbClr val="2C302E"/>
                </a:solidFill>
                <a:latin typeface="Montserrat"/>
              </a:rPr>
              <a:t>Product Diversification- Corporate Gifting</a:t>
            </a:r>
          </a:p>
        </p:txBody>
      </p:sp>
      <p:grpSp>
        <p:nvGrpSpPr>
          <p:cNvPr id="12" name="Group 12"/>
          <p:cNvGrpSpPr>
            <a:grpSpLocks noChangeAspect="1"/>
          </p:cNvGrpSpPr>
          <p:nvPr/>
        </p:nvGrpSpPr>
        <p:grpSpPr>
          <a:xfrm>
            <a:off x="10384496" y="6789861"/>
            <a:ext cx="4589348" cy="4589329"/>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15466" b="-15466"/>
              </a:stretch>
            </a:blipFill>
          </p:spPr>
          <p:txBody>
            <a:bodyPr/>
            <a:lstStyle/>
            <a:p>
              <a:endParaRPr lang="en-IN"/>
            </a:p>
          </p:txBody>
        </p:sp>
      </p:grpSp>
      <p:grpSp>
        <p:nvGrpSpPr>
          <p:cNvPr id="14" name="Group 14"/>
          <p:cNvGrpSpPr>
            <a:grpSpLocks noChangeAspect="1"/>
          </p:cNvGrpSpPr>
          <p:nvPr/>
        </p:nvGrpSpPr>
        <p:grpSpPr>
          <a:xfrm>
            <a:off x="8982075" y="-1552553"/>
            <a:ext cx="5162526" cy="5162505"/>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6714" t="-61308" r="-257072" b="-289059"/>
              </a:stretch>
            </a:blipFill>
          </p:spPr>
          <p:txBody>
            <a:bodyPr/>
            <a:lstStyle/>
            <a:p>
              <a:endParaRPr lang="en-IN"/>
            </a:p>
          </p:txBody>
        </p:sp>
      </p:grpSp>
      <p:sp>
        <p:nvSpPr>
          <p:cNvPr id="16" name="TextBox 16"/>
          <p:cNvSpPr txBox="1"/>
          <p:nvPr/>
        </p:nvSpPr>
        <p:spPr>
          <a:xfrm>
            <a:off x="1028700" y="2854952"/>
            <a:ext cx="6722663" cy="1190625"/>
          </a:xfrm>
          <a:prstGeom prst="rect">
            <a:avLst/>
          </a:prstGeom>
        </p:spPr>
        <p:txBody>
          <a:bodyPr lIns="0" tIns="0" rIns="0" bIns="0" rtlCol="0" anchor="t">
            <a:spAutoFit/>
          </a:bodyPr>
          <a:lstStyle/>
          <a:p>
            <a:pPr marL="0" lvl="0" indent="0">
              <a:lnSpc>
                <a:spcPts val="9480"/>
              </a:lnSpc>
              <a:spcBef>
                <a:spcPct val="0"/>
              </a:spcBef>
            </a:pPr>
            <a:r>
              <a:rPr lang="en-US" sz="7900">
                <a:solidFill>
                  <a:srgbClr val="2C302E"/>
                </a:solidFill>
                <a:latin typeface="League Spartan"/>
              </a:rPr>
              <a:t>MILESTONES</a:t>
            </a:r>
          </a:p>
        </p:txBody>
      </p:sp>
      <p:sp>
        <p:nvSpPr>
          <p:cNvPr id="17" name="TextBox 17"/>
          <p:cNvSpPr txBox="1"/>
          <p:nvPr/>
        </p:nvSpPr>
        <p:spPr>
          <a:xfrm>
            <a:off x="1190625" y="5420447"/>
            <a:ext cx="3364925" cy="450215"/>
          </a:xfrm>
          <a:prstGeom prst="rect">
            <a:avLst/>
          </a:prstGeom>
        </p:spPr>
        <p:txBody>
          <a:bodyPr lIns="0" tIns="0" rIns="0" bIns="0" rtlCol="0" anchor="t">
            <a:spAutoFit/>
          </a:bodyPr>
          <a:lstStyle/>
          <a:p>
            <a:pPr marL="0" lvl="0" indent="0" algn="l">
              <a:lnSpc>
                <a:spcPts val="3639"/>
              </a:lnSpc>
              <a:spcBef>
                <a:spcPct val="0"/>
              </a:spcBef>
            </a:pPr>
            <a:r>
              <a:rPr lang="en-US" sz="2799">
                <a:solidFill>
                  <a:srgbClr val="2C302E"/>
                </a:solidFill>
                <a:latin typeface="League Spartan"/>
              </a:rPr>
              <a:t>FIRST PHASE</a:t>
            </a:r>
          </a:p>
        </p:txBody>
      </p:sp>
      <p:sp>
        <p:nvSpPr>
          <p:cNvPr id="18" name="TextBox 18"/>
          <p:cNvSpPr txBox="1"/>
          <p:nvPr/>
        </p:nvSpPr>
        <p:spPr>
          <a:xfrm>
            <a:off x="1190625" y="6070306"/>
            <a:ext cx="3364925" cy="1795844"/>
          </a:xfrm>
          <a:prstGeom prst="rect">
            <a:avLst/>
          </a:prstGeom>
        </p:spPr>
        <p:txBody>
          <a:bodyPr lIns="0" tIns="0" rIns="0" bIns="0" rtlCol="0" anchor="t">
            <a:spAutoFit/>
          </a:bodyPr>
          <a:lstStyle/>
          <a:p>
            <a:pPr>
              <a:lnSpc>
                <a:spcPts val="2866"/>
              </a:lnSpc>
            </a:pPr>
            <a:r>
              <a:rPr lang="en-US" sz="2047">
                <a:solidFill>
                  <a:srgbClr val="2C302E"/>
                </a:solidFill>
                <a:latin typeface="Montserrat"/>
              </a:rPr>
              <a:t>Introducing different art forms and more emphasis on Fusion Paintings</a:t>
            </a:r>
          </a:p>
          <a:p>
            <a:pPr marL="0" lvl="0" indent="0" algn="l">
              <a:lnSpc>
                <a:spcPts val="2866"/>
              </a:lnSpc>
              <a:spcBef>
                <a:spcPct val="0"/>
              </a:spcBef>
            </a:pPr>
            <a:endParaRPr lang="en-US" sz="2047">
              <a:solidFill>
                <a:srgbClr val="2C302E"/>
              </a:solidFill>
              <a:latin typeface="Montserrat"/>
            </a:endParaRPr>
          </a:p>
        </p:txBody>
      </p:sp>
      <p:sp>
        <p:nvSpPr>
          <p:cNvPr id="19" name="TextBox 19"/>
          <p:cNvSpPr txBox="1"/>
          <p:nvPr/>
        </p:nvSpPr>
        <p:spPr>
          <a:xfrm>
            <a:off x="6789827" y="5420447"/>
            <a:ext cx="3907704" cy="4502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2C302E"/>
                </a:solidFill>
                <a:latin typeface="League Spartan"/>
              </a:rPr>
              <a:t>SECOND PHASE</a:t>
            </a:r>
          </a:p>
        </p:txBody>
      </p:sp>
      <p:sp>
        <p:nvSpPr>
          <p:cNvPr id="20" name="TextBox 20"/>
          <p:cNvSpPr txBox="1"/>
          <p:nvPr/>
        </p:nvSpPr>
        <p:spPr>
          <a:xfrm>
            <a:off x="13894375" y="5420447"/>
            <a:ext cx="3364925" cy="450215"/>
          </a:xfrm>
          <a:prstGeom prst="rect">
            <a:avLst/>
          </a:prstGeom>
        </p:spPr>
        <p:txBody>
          <a:bodyPr lIns="0" tIns="0" rIns="0" bIns="0" rtlCol="0" anchor="t">
            <a:spAutoFit/>
          </a:bodyPr>
          <a:lstStyle/>
          <a:p>
            <a:pPr marL="0" lvl="0" indent="0" algn="r">
              <a:lnSpc>
                <a:spcPts val="3639"/>
              </a:lnSpc>
              <a:spcBef>
                <a:spcPct val="0"/>
              </a:spcBef>
            </a:pPr>
            <a:r>
              <a:rPr lang="en-US" sz="2799">
                <a:solidFill>
                  <a:srgbClr val="2C302E"/>
                </a:solidFill>
                <a:latin typeface="League Spartan"/>
              </a:rPr>
              <a:t>THIRD PHASE</a:t>
            </a:r>
          </a:p>
        </p:txBody>
      </p:sp>
      <p:sp>
        <p:nvSpPr>
          <p:cNvPr id="21" name="TextBox 21"/>
          <p:cNvSpPr txBox="1"/>
          <p:nvPr/>
        </p:nvSpPr>
        <p:spPr>
          <a:xfrm>
            <a:off x="14145835" y="6070306"/>
            <a:ext cx="3113465" cy="2947089"/>
          </a:xfrm>
          <a:prstGeom prst="rect">
            <a:avLst/>
          </a:prstGeom>
        </p:spPr>
        <p:txBody>
          <a:bodyPr lIns="0" tIns="0" rIns="0" bIns="0" rtlCol="0" anchor="t">
            <a:spAutoFit/>
          </a:bodyPr>
          <a:lstStyle/>
          <a:p>
            <a:pPr marL="0" lvl="0" indent="0" algn="r">
              <a:lnSpc>
                <a:spcPts val="2866"/>
              </a:lnSpc>
              <a:spcBef>
                <a:spcPct val="0"/>
              </a:spcBef>
            </a:pPr>
            <a:r>
              <a:rPr lang="en-US" sz="2047" dirty="0">
                <a:solidFill>
                  <a:srgbClr val="2C302E"/>
                </a:solidFill>
                <a:latin typeface="Montserrat"/>
              </a:rPr>
              <a:t>Implementing new technologies which assure customers of authenticity of our products</a:t>
            </a:r>
          </a:p>
          <a:p>
            <a:pPr marL="0" lvl="0" indent="0" algn="r">
              <a:lnSpc>
                <a:spcPts val="2866"/>
              </a:lnSpc>
              <a:spcBef>
                <a:spcPct val="0"/>
              </a:spcBef>
            </a:pPr>
            <a:endParaRPr lang="en-US" sz="2047" dirty="0">
              <a:solidFill>
                <a:srgbClr val="2C302E"/>
              </a:solidFill>
              <a:latin typeface="Montserrat"/>
            </a:endParaRPr>
          </a:p>
          <a:p>
            <a:pPr marL="0" lvl="0" indent="0" algn="r">
              <a:lnSpc>
                <a:spcPts val="2866"/>
              </a:lnSpc>
              <a:spcBef>
                <a:spcPct val="0"/>
              </a:spcBef>
            </a:pPr>
            <a:r>
              <a:rPr lang="en-US" sz="2047" dirty="0">
                <a:solidFill>
                  <a:srgbClr val="2C302E"/>
                </a:solidFill>
                <a:latin typeface="Montserrat"/>
              </a:rPr>
              <a:t>Focus on Export Market. </a:t>
            </a:r>
          </a:p>
        </p:txBody>
      </p:sp>
      <p:sp>
        <p:nvSpPr>
          <p:cNvPr id="22" name="Freeform 22"/>
          <p:cNvSpPr/>
          <p:nvPr/>
        </p:nvSpPr>
        <p:spPr>
          <a:xfrm>
            <a:off x="16890401" y="0"/>
            <a:ext cx="1397599" cy="1397599"/>
          </a:xfrm>
          <a:custGeom>
            <a:avLst/>
            <a:gdLst/>
            <a:ahLst/>
            <a:cxnLst/>
            <a:rect l="l" t="t" r="r" b="b"/>
            <a:pathLst>
              <a:path w="1397599" h="1397599">
                <a:moveTo>
                  <a:pt x="0" y="0"/>
                </a:moveTo>
                <a:lnTo>
                  <a:pt x="1397599" y="0"/>
                </a:lnTo>
                <a:lnTo>
                  <a:pt x="1397599" y="1397599"/>
                </a:lnTo>
                <a:lnTo>
                  <a:pt x="0" y="1397599"/>
                </a:lnTo>
                <a:lnTo>
                  <a:pt x="0" y="0"/>
                </a:lnTo>
                <a:close/>
              </a:path>
            </a:pathLst>
          </a:custGeom>
          <a:blipFill>
            <a:blip r:embed="rId6"/>
            <a:stretch>
              <a:fillRect/>
            </a:stretch>
          </a:blipFill>
        </p:spPr>
        <p:txBody>
          <a:bodyPr/>
          <a:lstStyle/>
          <a:p>
            <a:endParaRPr lang="en-I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341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IN"/>
          </a:p>
        </p:txBody>
      </p:sp>
      <p:sp>
        <p:nvSpPr>
          <p:cNvPr id="3" name="Freeform 3"/>
          <p:cNvSpPr/>
          <p:nvPr/>
        </p:nvSpPr>
        <p:spPr>
          <a:xfrm>
            <a:off x="1067246" y="2315764"/>
            <a:ext cx="1515953" cy="1515953"/>
          </a:xfrm>
          <a:custGeom>
            <a:avLst/>
            <a:gdLst/>
            <a:ahLst/>
            <a:cxnLst/>
            <a:rect l="l" t="t" r="r" b="b"/>
            <a:pathLst>
              <a:path w="1515953" h="1515953">
                <a:moveTo>
                  <a:pt x="0" y="0"/>
                </a:moveTo>
                <a:lnTo>
                  <a:pt x="1515953" y="0"/>
                </a:lnTo>
                <a:lnTo>
                  <a:pt x="1515953" y="1515954"/>
                </a:lnTo>
                <a:lnTo>
                  <a:pt x="0" y="1515954"/>
                </a:lnTo>
                <a:lnTo>
                  <a:pt x="0" y="0"/>
                </a:lnTo>
                <a:close/>
              </a:path>
            </a:pathLst>
          </a:custGeom>
          <a:blipFill>
            <a:blip r:embed="rId3"/>
            <a:stretch>
              <a:fillRect/>
            </a:stretch>
          </a:blipFill>
        </p:spPr>
        <p:txBody>
          <a:bodyPr/>
          <a:lstStyle/>
          <a:p>
            <a:endParaRPr lang="en-IN"/>
          </a:p>
        </p:txBody>
      </p:sp>
      <p:sp>
        <p:nvSpPr>
          <p:cNvPr id="4" name="Freeform 4"/>
          <p:cNvSpPr/>
          <p:nvPr/>
        </p:nvSpPr>
        <p:spPr>
          <a:xfrm>
            <a:off x="5910203" y="2315764"/>
            <a:ext cx="1515953" cy="1515953"/>
          </a:xfrm>
          <a:custGeom>
            <a:avLst/>
            <a:gdLst/>
            <a:ahLst/>
            <a:cxnLst/>
            <a:rect l="l" t="t" r="r" b="b"/>
            <a:pathLst>
              <a:path w="1515953" h="1515953">
                <a:moveTo>
                  <a:pt x="0" y="0"/>
                </a:moveTo>
                <a:lnTo>
                  <a:pt x="1515953" y="0"/>
                </a:lnTo>
                <a:lnTo>
                  <a:pt x="1515953" y="1515954"/>
                </a:lnTo>
                <a:lnTo>
                  <a:pt x="0" y="1515954"/>
                </a:lnTo>
                <a:lnTo>
                  <a:pt x="0" y="0"/>
                </a:lnTo>
                <a:close/>
              </a:path>
            </a:pathLst>
          </a:custGeom>
          <a:blipFill>
            <a:blip r:embed="rId4"/>
            <a:stretch>
              <a:fillRect/>
            </a:stretch>
          </a:blipFill>
        </p:spPr>
        <p:txBody>
          <a:bodyPr/>
          <a:lstStyle/>
          <a:p>
            <a:endParaRPr lang="en-IN"/>
          </a:p>
        </p:txBody>
      </p:sp>
      <p:sp>
        <p:nvSpPr>
          <p:cNvPr id="5" name="Freeform 5"/>
          <p:cNvSpPr/>
          <p:nvPr/>
        </p:nvSpPr>
        <p:spPr>
          <a:xfrm>
            <a:off x="10407069" y="2386570"/>
            <a:ext cx="1374342" cy="1374342"/>
          </a:xfrm>
          <a:custGeom>
            <a:avLst/>
            <a:gdLst/>
            <a:ahLst/>
            <a:cxnLst/>
            <a:rect l="l" t="t" r="r" b="b"/>
            <a:pathLst>
              <a:path w="1374342" h="1374342">
                <a:moveTo>
                  <a:pt x="0" y="0"/>
                </a:moveTo>
                <a:lnTo>
                  <a:pt x="1374341" y="0"/>
                </a:lnTo>
                <a:lnTo>
                  <a:pt x="1374341" y="1374342"/>
                </a:lnTo>
                <a:lnTo>
                  <a:pt x="0" y="1374342"/>
                </a:lnTo>
                <a:lnTo>
                  <a:pt x="0" y="0"/>
                </a:lnTo>
                <a:close/>
              </a:path>
            </a:pathLst>
          </a:custGeom>
          <a:blipFill>
            <a:blip r:embed="rId5"/>
            <a:stretch>
              <a:fillRect/>
            </a:stretch>
          </a:blipFill>
        </p:spPr>
        <p:txBody>
          <a:bodyPr/>
          <a:lstStyle/>
          <a:p>
            <a:endParaRPr lang="en-IN"/>
          </a:p>
        </p:txBody>
      </p:sp>
      <p:sp>
        <p:nvSpPr>
          <p:cNvPr id="6" name="Freeform 6"/>
          <p:cNvSpPr/>
          <p:nvPr/>
        </p:nvSpPr>
        <p:spPr>
          <a:xfrm>
            <a:off x="14728173" y="2386570"/>
            <a:ext cx="1705946" cy="1515953"/>
          </a:xfrm>
          <a:custGeom>
            <a:avLst/>
            <a:gdLst/>
            <a:ahLst/>
            <a:cxnLst/>
            <a:rect l="l" t="t" r="r" b="b"/>
            <a:pathLst>
              <a:path w="1705946" h="1515953">
                <a:moveTo>
                  <a:pt x="0" y="0"/>
                </a:moveTo>
                <a:lnTo>
                  <a:pt x="1705946" y="0"/>
                </a:lnTo>
                <a:lnTo>
                  <a:pt x="1705946" y="1515953"/>
                </a:lnTo>
                <a:lnTo>
                  <a:pt x="0" y="1515953"/>
                </a:lnTo>
                <a:lnTo>
                  <a:pt x="0" y="0"/>
                </a:lnTo>
                <a:close/>
              </a:path>
            </a:pathLst>
          </a:custGeom>
          <a:blipFill>
            <a:blip r:embed="rId6"/>
            <a:stretch>
              <a:fillRect l="-17153" t="-23447" r="-17867" b="-28495"/>
            </a:stretch>
          </a:blipFill>
        </p:spPr>
        <p:txBody>
          <a:bodyPr/>
          <a:lstStyle/>
          <a:p>
            <a:endParaRPr lang="en-IN"/>
          </a:p>
        </p:txBody>
      </p:sp>
      <p:sp>
        <p:nvSpPr>
          <p:cNvPr id="7" name="TextBox 7"/>
          <p:cNvSpPr txBox="1"/>
          <p:nvPr/>
        </p:nvSpPr>
        <p:spPr>
          <a:xfrm>
            <a:off x="2706854" y="555558"/>
            <a:ext cx="12874293" cy="1108209"/>
          </a:xfrm>
          <a:prstGeom prst="rect">
            <a:avLst/>
          </a:prstGeom>
        </p:spPr>
        <p:txBody>
          <a:bodyPr lIns="0" tIns="0" rIns="0" bIns="0" rtlCol="0" anchor="t">
            <a:spAutoFit/>
          </a:bodyPr>
          <a:lstStyle/>
          <a:p>
            <a:pPr algn="ctr">
              <a:lnSpc>
                <a:spcPts val="8380"/>
              </a:lnSpc>
            </a:pPr>
            <a:r>
              <a:rPr lang="en-US" sz="8380" spc="360" dirty="0">
                <a:solidFill>
                  <a:srgbClr val="2C302E"/>
                </a:solidFill>
                <a:latin typeface="League Spartan"/>
              </a:rPr>
              <a:t>VALUE PROPOSITION</a:t>
            </a:r>
          </a:p>
        </p:txBody>
      </p:sp>
      <p:sp>
        <p:nvSpPr>
          <p:cNvPr id="8" name="TextBox 8"/>
          <p:cNvSpPr txBox="1"/>
          <p:nvPr/>
        </p:nvSpPr>
        <p:spPr>
          <a:xfrm>
            <a:off x="436662" y="5458383"/>
            <a:ext cx="3338121" cy="4452107"/>
          </a:xfrm>
          <a:prstGeom prst="rect">
            <a:avLst/>
          </a:prstGeom>
        </p:spPr>
        <p:txBody>
          <a:bodyPr lIns="0" tIns="0" rIns="0" bIns="0" rtlCol="0" anchor="t">
            <a:spAutoFit/>
          </a:bodyPr>
          <a:lstStyle/>
          <a:p>
            <a:pPr marL="452350" lvl="1" indent="-226175">
              <a:lnSpc>
                <a:spcPts val="2933"/>
              </a:lnSpc>
              <a:buFont typeface="Arial"/>
              <a:buChar char="•"/>
            </a:pPr>
            <a:r>
              <a:rPr lang="en-US" sz="2095">
                <a:solidFill>
                  <a:srgbClr val="2C302E"/>
                </a:solidFill>
                <a:latin typeface="League Spartan"/>
              </a:rPr>
              <a:t>Best artists onboarded</a:t>
            </a:r>
          </a:p>
          <a:p>
            <a:pPr>
              <a:lnSpc>
                <a:spcPts val="2933"/>
              </a:lnSpc>
            </a:pPr>
            <a:endParaRPr lang="en-US" sz="2095">
              <a:solidFill>
                <a:srgbClr val="2C302E"/>
              </a:solidFill>
              <a:latin typeface="League Spartan"/>
            </a:endParaRPr>
          </a:p>
          <a:p>
            <a:pPr marL="452350" lvl="1" indent="-226175">
              <a:lnSpc>
                <a:spcPts val="2933"/>
              </a:lnSpc>
              <a:buFont typeface="Arial"/>
              <a:buChar char="•"/>
            </a:pPr>
            <a:r>
              <a:rPr lang="en-US" sz="2095">
                <a:solidFill>
                  <a:srgbClr val="2C302E"/>
                </a:solidFill>
                <a:latin typeface="League Spartan"/>
              </a:rPr>
              <a:t>End to end control of value chain</a:t>
            </a:r>
          </a:p>
          <a:p>
            <a:pPr>
              <a:lnSpc>
                <a:spcPts val="2933"/>
              </a:lnSpc>
            </a:pPr>
            <a:endParaRPr lang="en-US" sz="2095">
              <a:solidFill>
                <a:srgbClr val="2C302E"/>
              </a:solidFill>
              <a:latin typeface="League Spartan"/>
            </a:endParaRPr>
          </a:p>
          <a:p>
            <a:pPr marL="452350" lvl="1" indent="-226175">
              <a:lnSpc>
                <a:spcPts val="2933"/>
              </a:lnSpc>
              <a:buFont typeface="Arial"/>
              <a:buChar char="•"/>
            </a:pPr>
            <a:r>
              <a:rPr lang="en-US" sz="2095">
                <a:solidFill>
                  <a:srgbClr val="2C302E"/>
                </a:solidFill>
                <a:latin typeface="League Spartan"/>
              </a:rPr>
              <a:t>technology implementation making the art buying experience hassle free for everyone</a:t>
            </a:r>
          </a:p>
        </p:txBody>
      </p:sp>
      <p:sp>
        <p:nvSpPr>
          <p:cNvPr id="9" name="TextBox 9"/>
          <p:cNvSpPr txBox="1"/>
          <p:nvPr/>
        </p:nvSpPr>
        <p:spPr>
          <a:xfrm>
            <a:off x="4327233" y="5697690"/>
            <a:ext cx="4681893" cy="4017810"/>
          </a:xfrm>
          <a:prstGeom prst="rect">
            <a:avLst/>
          </a:prstGeom>
        </p:spPr>
        <p:txBody>
          <a:bodyPr lIns="0" tIns="0" rIns="0" bIns="0" rtlCol="0" anchor="t">
            <a:spAutoFit/>
          </a:bodyPr>
          <a:lstStyle/>
          <a:p>
            <a:pPr algn="just">
              <a:lnSpc>
                <a:spcPts val="3192"/>
              </a:lnSpc>
              <a:spcBef>
                <a:spcPct val="0"/>
              </a:spcBef>
            </a:pPr>
            <a:r>
              <a:rPr lang="en-US" sz="2280" dirty="0">
                <a:solidFill>
                  <a:srgbClr val="1A06BB"/>
                </a:solidFill>
                <a:latin typeface="League Spartan"/>
              </a:rPr>
              <a:t>Untapped potential in this sector with the following trends that supports growth:</a:t>
            </a:r>
          </a:p>
          <a:p>
            <a:pPr marL="492281" lvl="1" indent="-246141" algn="just">
              <a:lnSpc>
                <a:spcPts val="3192"/>
              </a:lnSpc>
              <a:buFont typeface="Arial"/>
              <a:buChar char="•"/>
            </a:pPr>
            <a:r>
              <a:rPr lang="en-US" sz="2280" dirty="0">
                <a:solidFill>
                  <a:srgbClr val="1A06BB"/>
                </a:solidFill>
                <a:latin typeface="League Spartan"/>
              </a:rPr>
              <a:t>rise in No. of HNI in the country,</a:t>
            </a:r>
          </a:p>
          <a:p>
            <a:pPr marL="492281" lvl="1" indent="-246141" algn="just">
              <a:lnSpc>
                <a:spcPts val="3192"/>
              </a:lnSpc>
              <a:buFont typeface="Arial"/>
              <a:buChar char="•"/>
            </a:pPr>
            <a:r>
              <a:rPr lang="en-US" sz="2280" dirty="0">
                <a:solidFill>
                  <a:srgbClr val="1A06BB"/>
                </a:solidFill>
                <a:latin typeface="League Spartan"/>
              </a:rPr>
              <a:t>India’s share in the global art industry stood at a miniscule 0.5 per cent in 2016.</a:t>
            </a:r>
          </a:p>
          <a:p>
            <a:pPr marL="492281" lvl="1" indent="-246141" algn="just">
              <a:lnSpc>
                <a:spcPts val="3192"/>
              </a:lnSpc>
              <a:buFont typeface="Arial"/>
              <a:buChar char="•"/>
            </a:pPr>
            <a:r>
              <a:rPr lang="en-US" sz="2280" dirty="0">
                <a:solidFill>
                  <a:srgbClr val="1A06BB"/>
                </a:solidFill>
                <a:latin typeface="League Spartan"/>
              </a:rPr>
              <a:t>Patronage of corporate</a:t>
            </a:r>
          </a:p>
        </p:txBody>
      </p:sp>
      <p:sp>
        <p:nvSpPr>
          <p:cNvPr id="10" name="TextBox 10"/>
          <p:cNvSpPr txBox="1"/>
          <p:nvPr/>
        </p:nvSpPr>
        <p:spPr>
          <a:xfrm>
            <a:off x="9561576" y="5467908"/>
            <a:ext cx="3567666" cy="3710425"/>
          </a:xfrm>
          <a:prstGeom prst="rect">
            <a:avLst/>
          </a:prstGeom>
        </p:spPr>
        <p:txBody>
          <a:bodyPr lIns="0" tIns="0" rIns="0" bIns="0" rtlCol="0" anchor="t">
            <a:spAutoFit/>
          </a:bodyPr>
          <a:lstStyle/>
          <a:p>
            <a:pPr marL="507219" lvl="1" indent="-253609">
              <a:lnSpc>
                <a:spcPts val="3289"/>
              </a:lnSpc>
              <a:buFont typeface="Arial"/>
              <a:buChar char="•"/>
            </a:pPr>
            <a:r>
              <a:rPr lang="en-US" sz="2349">
                <a:solidFill>
                  <a:srgbClr val="2C302E"/>
                </a:solidFill>
                <a:latin typeface="League Spartan"/>
              </a:rPr>
              <a:t>HNIs</a:t>
            </a:r>
          </a:p>
          <a:p>
            <a:pPr marL="507219" lvl="1" indent="-253609">
              <a:lnSpc>
                <a:spcPts val="3289"/>
              </a:lnSpc>
              <a:buFont typeface="Arial"/>
              <a:buChar char="•"/>
            </a:pPr>
            <a:r>
              <a:rPr lang="en-US" sz="2349">
                <a:solidFill>
                  <a:srgbClr val="2C302E"/>
                </a:solidFill>
                <a:latin typeface="League Spartan"/>
              </a:rPr>
              <a:t>Hotels &amp; Resorts</a:t>
            </a:r>
          </a:p>
          <a:p>
            <a:pPr marL="507219" lvl="1" indent="-253609">
              <a:lnSpc>
                <a:spcPts val="3289"/>
              </a:lnSpc>
              <a:buFont typeface="Arial"/>
              <a:buChar char="•"/>
            </a:pPr>
            <a:r>
              <a:rPr lang="en-US" sz="2349">
                <a:solidFill>
                  <a:srgbClr val="2C302E"/>
                </a:solidFill>
                <a:latin typeface="League Spartan"/>
              </a:rPr>
              <a:t>Restaurants</a:t>
            </a:r>
          </a:p>
          <a:p>
            <a:pPr marL="507219" lvl="1" indent="-253609">
              <a:lnSpc>
                <a:spcPts val="3289"/>
              </a:lnSpc>
              <a:buFont typeface="Arial"/>
              <a:buChar char="•"/>
            </a:pPr>
            <a:r>
              <a:rPr lang="en-US" sz="2349">
                <a:solidFill>
                  <a:srgbClr val="2C302E"/>
                </a:solidFill>
                <a:latin typeface="League Spartan"/>
              </a:rPr>
              <a:t>Art Galleries</a:t>
            </a:r>
          </a:p>
          <a:p>
            <a:pPr marL="507219" lvl="1" indent="-253609">
              <a:lnSpc>
                <a:spcPts val="3289"/>
              </a:lnSpc>
              <a:buFont typeface="Arial"/>
              <a:buChar char="•"/>
            </a:pPr>
            <a:r>
              <a:rPr lang="en-US" sz="2349">
                <a:solidFill>
                  <a:srgbClr val="2C302E"/>
                </a:solidFill>
                <a:latin typeface="League Spartan"/>
              </a:rPr>
              <a:t>Business and corporate houses</a:t>
            </a:r>
          </a:p>
          <a:p>
            <a:pPr marL="507219" lvl="1" indent="-253609">
              <a:lnSpc>
                <a:spcPts val="3289"/>
              </a:lnSpc>
              <a:buFont typeface="Arial"/>
              <a:buChar char="•"/>
            </a:pPr>
            <a:r>
              <a:rPr lang="en-US" sz="2349">
                <a:solidFill>
                  <a:srgbClr val="2C302E"/>
                </a:solidFill>
                <a:latin typeface="League Spartan"/>
              </a:rPr>
              <a:t>Real estate / co-working spaces.</a:t>
            </a:r>
          </a:p>
          <a:p>
            <a:pPr marL="507219" lvl="1" indent="-253609">
              <a:lnSpc>
                <a:spcPts val="3289"/>
              </a:lnSpc>
              <a:buFont typeface="Arial"/>
              <a:buChar char="•"/>
            </a:pPr>
            <a:r>
              <a:rPr lang="en-US" sz="2349">
                <a:solidFill>
                  <a:srgbClr val="2C302E"/>
                </a:solidFill>
                <a:latin typeface="League Spartan"/>
              </a:rPr>
              <a:t>Household</a:t>
            </a:r>
          </a:p>
        </p:txBody>
      </p:sp>
      <p:sp>
        <p:nvSpPr>
          <p:cNvPr id="11" name="TextBox 11"/>
          <p:cNvSpPr txBox="1"/>
          <p:nvPr/>
        </p:nvSpPr>
        <p:spPr>
          <a:xfrm>
            <a:off x="13390562" y="5458383"/>
            <a:ext cx="4458259" cy="4451984"/>
          </a:xfrm>
          <a:prstGeom prst="rect">
            <a:avLst/>
          </a:prstGeom>
        </p:spPr>
        <p:txBody>
          <a:bodyPr lIns="0" tIns="0" rIns="0" bIns="0" rtlCol="0" anchor="t">
            <a:spAutoFit/>
          </a:bodyPr>
          <a:lstStyle/>
          <a:p>
            <a:pPr marL="453396" lvl="1" indent="-226698">
              <a:lnSpc>
                <a:spcPts val="2940"/>
              </a:lnSpc>
              <a:buFont typeface="Arial"/>
              <a:buChar char="•"/>
            </a:pPr>
            <a:r>
              <a:rPr lang="en-US" sz="2100" dirty="0">
                <a:solidFill>
                  <a:srgbClr val="1A06BB"/>
                </a:solidFill>
                <a:latin typeface="League Spartan"/>
              </a:rPr>
              <a:t>Authentic artists</a:t>
            </a:r>
          </a:p>
          <a:p>
            <a:pPr marL="453396" lvl="1" indent="-226698">
              <a:lnSpc>
                <a:spcPts val="2940"/>
              </a:lnSpc>
              <a:buFont typeface="Arial"/>
              <a:buChar char="•"/>
            </a:pPr>
            <a:r>
              <a:rPr lang="en-US" sz="2100" dirty="0">
                <a:solidFill>
                  <a:srgbClr val="1A06BB"/>
                </a:solidFill>
                <a:latin typeface="League Spartan"/>
              </a:rPr>
              <a:t>7 days return policy (money back guarantee / Quality guaranteed)</a:t>
            </a:r>
          </a:p>
          <a:p>
            <a:pPr marL="453396" lvl="1" indent="-226698">
              <a:lnSpc>
                <a:spcPts val="2940"/>
              </a:lnSpc>
              <a:buFont typeface="Arial"/>
              <a:buChar char="•"/>
            </a:pPr>
            <a:r>
              <a:rPr lang="en-US" sz="2100" dirty="0">
                <a:solidFill>
                  <a:srgbClr val="1A06BB"/>
                </a:solidFill>
                <a:latin typeface="League Spartan"/>
              </a:rPr>
              <a:t>Exchange/Buy out of artifacts after the lock-in period - buyback system for paintings.</a:t>
            </a:r>
          </a:p>
          <a:p>
            <a:pPr marL="453396" lvl="1" indent="-226698">
              <a:lnSpc>
                <a:spcPts val="2940"/>
              </a:lnSpc>
              <a:buFont typeface="Arial"/>
              <a:buChar char="•"/>
            </a:pPr>
            <a:r>
              <a:rPr lang="en-US" sz="2100" dirty="0">
                <a:solidFill>
                  <a:srgbClr val="1A06BB"/>
                </a:solidFill>
                <a:latin typeface="League Spartan"/>
              </a:rPr>
              <a:t>Use of technology to track the origin and present status of the painting.</a:t>
            </a:r>
          </a:p>
          <a:p>
            <a:pPr marL="453396" lvl="1" indent="-226698">
              <a:lnSpc>
                <a:spcPts val="2940"/>
              </a:lnSpc>
              <a:buFont typeface="Arial"/>
              <a:buChar char="•"/>
            </a:pPr>
            <a:r>
              <a:rPr lang="en-US" sz="2100" dirty="0">
                <a:solidFill>
                  <a:srgbClr val="1A06BB"/>
                </a:solidFill>
                <a:latin typeface="League Spartan"/>
              </a:rPr>
              <a:t> Fusion artwork</a:t>
            </a:r>
          </a:p>
        </p:txBody>
      </p:sp>
      <p:sp>
        <p:nvSpPr>
          <p:cNvPr id="12" name="TextBox 12"/>
          <p:cNvSpPr txBox="1"/>
          <p:nvPr/>
        </p:nvSpPr>
        <p:spPr>
          <a:xfrm>
            <a:off x="436662" y="4099644"/>
            <a:ext cx="2862682" cy="1057275"/>
          </a:xfrm>
          <a:prstGeom prst="rect">
            <a:avLst/>
          </a:prstGeom>
        </p:spPr>
        <p:txBody>
          <a:bodyPr lIns="0" tIns="0" rIns="0" bIns="0" rtlCol="0" anchor="t">
            <a:spAutoFit/>
          </a:bodyPr>
          <a:lstStyle/>
          <a:p>
            <a:pPr algn="ctr">
              <a:lnSpc>
                <a:spcPts val="4200"/>
              </a:lnSpc>
              <a:spcBef>
                <a:spcPct val="0"/>
              </a:spcBef>
            </a:pPr>
            <a:r>
              <a:rPr lang="en-US" sz="3000" dirty="0">
                <a:solidFill>
                  <a:srgbClr val="2C302E"/>
                </a:solidFill>
                <a:latin typeface="League Spartan"/>
              </a:rPr>
              <a:t> COMPETITIVE ADVANTAGES</a:t>
            </a:r>
          </a:p>
        </p:txBody>
      </p:sp>
      <p:sp>
        <p:nvSpPr>
          <p:cNvPr id="13" name="TextBox 13"/>
          <p:cNvSpPr txBox="1"/>
          <p:nvPr/>
        </p:nvSpPr>
        <p:spPr>
          <a:xfrm>
            <a:off x="4555316" y="4099644"/>
            <a:ext cx="4225727" cy="1057275"/>
          </a:xfrm>
          <a:prstGeom prst="rect">
            <a:avLst/>
          </a:prstGeom>
        </p:spPr>
        <p:txBody>
          <a:bodyPr lIns="0" tIns="0" rIns="0" bIns="0" rtlCol="0" anchor="t">
            <a:spAutoFit/>
          </a:bodyPr>
          <a:lstStyle/>
          <a:p>
            <a:pPr algn="ctr">
              <a:lnSpc>
                <a:spcPts val="4200"/>
              </a:lnSpc>
              <a:spcBef>
                <a:spcPct val="0"/>
              </a:spcBef>
            </a:pPr>
            <a:r>
              <a:rPr lang="en-US" sz="3000">
                <a:solidFill>
                  <a:srgbClr val="1A06BB"/>
                </a:solidFill>
                <a:latin typeface="League Spartan"/>
              </a:rPr>
              <a:t>GROWTH</a:t>
            </a:r>
          </a:p>
          <a:p>
            <a:pPr algn="ctr">
              <a:lnSpc>
                <a:spcPts val="4200"/>
              </a:lnSpc>
              <a:spcBef>
                <a:spcPct val="0"/>
              </a:spcBef>
            </a:pPr>
            <a:r>
              <a:rPr lang="en-US" sz="3000">
                <a:solidFill>
                  <a:srgbClr val="1A06BB"/>
                </a:solidFill>
                <a:latin typeface="League Spartan"/>
              </a:rPr>
              <a:t>/MARKET POTENTIAL</a:t>
            </a:r>
          </a:p>
        </p:txBody>
      </p:sp>
      <p:sp>
        <p:nvSpPr>
          <p:cNvPr id="14" name="TextBox 14"/>
          <p:cNvSpPr txBox="1"/>
          <p:nvPr/>
        </p:nvSpPr>
        <p:spPr>
          <a:xfrm>
            <a:off x="9348892" y="4099644"/>
            <a:ext cx="3490694" cy="1057275"/>
          </a:xfrm>
          <a:prstGeom prst="rect">
            <a:avLst/>
          </a:prstGeom>
        </p:spPr>
        <p:txBody>
          <a:bodyPr lIns="0" tIns="0" rIns="0" bIns="0" rtlCol="0" anchor="t">
            <a:spAutoFit/>
          </a:bodyPr>
          <a:lstStyle/>
          <a:p>
            <a:pPr algn="ctr">
              <a:lnSpc>
                <a:spcPts val="4200"/>
              </a:lnSpc>
              <a:spcBef>
                <a:spcPct val="0"/>
              </a:spcBef>
            </a:pPr>
            <a:r>
              <a:rPr lang="en-US" sz="3000">
                <a:solidFill>
                  <a:srgbClr val="2C302E"/>
                </a:solidFill>
                <a:latin typeface="League Spartan"/>
              </a:rPr>
              <a:t>TARGET</a:t>
            </a:r>
          </a:p>
          <a:p>
            <a:pPr algn="ctr">
              <a:lnSpc>
                <a:spcPts val="4200"/>
              </a:lnSpc>
              <a:spcBef>
                <a:spcPct val="0"/>
              </a:spcBef>
            </a:pPr>
            <a:r>
              <a:rPr lang="en-US" sz="3000">
                <a:solidFill>
                  <a:srgbClr val="2C302E"/>
                </a:solidFill>
                <a:latin typeface="League Spartan"/>
              </a:rPr>
              <a:t>SEGMENTS</a:t>
            </a:r>
          </a:p>
        </p:txBody>
      </p:sp>
      <p:sp>
        <p:nvSpPr>
          <p:cNvPr id="15" name="TextBox 15"/>
          <p:cNvSpPr txBox="1"/>
          <p:nvPr/>
        </p:nvSpPr>
        <p:spPr>
          <a:xfrm>
            <a:off x="13390562" y="4099644"/>
            <a:ext cx="4460776" cy="1057275"/>
          </a:xfrm>
          <a:prstGeom prst="rect">
            <a:avLst/>
          </a:prstGeom>
        </p:spPr>
        <p:txBody>
          <a:bodyPr lIns="0" tIns="0" rIns="0" bIns="0" rtlCol="0" anchor="t">
            <a:spAutoFit/>
          </a:bodyPr>
          <a:lstStyle/>
          <a:p>
            <a:pPr algn="ctr">
              <a:lnSpc>
                <a:spcPts val="4200"/>
              </a:lnSpc>
              <a:spcBef>
                <a:spcPct val="0"/>
              </a:spcBef>
            </a:pPr>
            <a:r>
              <a:rPr lang="en-US" sz="3000">
                <a:solidFill>
                  <a:srgbClr val="1A06BB"/>
                </a:solidFill>
                <a:latin typeface="League Spartan"/>
              </a:rPr>
              <a:t>USP</a:t>
            </a:r>
          </a:p>
          <a:p>
            <a:pPr algn="ctr">
              <a:lnSpc>
                <a:spcPts val="4200"/>
              </a:lnSpc>
              <a:spcBef>
                <a:spcPct val="0"/>
              </a:spcBef>
            </a:pPr>
            <a:r>
              <a:rPr lang="en-US" sz="3000">
                <a:solidFill>
                  <a:srgbClr val="1A06BB"/>
                </a:solidFill>
                <a:latin typeface="League Spartan"/>
              </a:rPr>
              <a:t>MARKETING MESSAGE</a:t>
            </a:r>
          </a:p>
        </p:txBody>
      </p:sp>
      <p:sp>
        <p:nvSpPr>
          <p:cNvPr id="16" name="Freeform 16"/>
          <p:cNvSpPr/>
          <p:nvPr/>
        </p:nvSpPr>
        <p:spPr>
          <a:xfrm>
            <a:off x="16890401" y="0"/>
            <a:ext cx="1397599" cy="1397599"/>
          </a:xfrm>
          <a:custGeom>
            <a:avLst/>
            <a:gdLst/>
            <a:ahLst/>
            <a:cxnLst/>
            <a:rect l="l" t="t" r="r" b="b"/>
            <a:pathLst>
              <a:path w="1397599" h="1397599">
                <a:moveTo>
                  <a:pt x="0" y="0"/>
                </a:moveTo>
                <a:lnTo>
                  <a:pt x="1397599" y="0"/>
                </a:lnTo>
                <a:lnTo>
                  <a:pt x="1397599" y="1397599"/>
                </a:lnTo>
                <a:lnTo>
                  <a:pt x="0" y="1397599"/>
                </a:lnTo>
                <a:lnTo>
                  <a:pt x="0" y="0"/>
                </a:lnTo>
                <a:close/>
              </a:path>
            </a:pathLst>
          </a:custGeom>
          <a:blipFill>
            <a:blip r:embed="rId7"/>
            <a:stretch>
              <a:fillRect t="-9890" r="-9890"/>
            </a:stretch>
          </a:blipFill>
        </p:spPr>
        <p:txBody>
          <a:bodyPr/>
          <a:lstStyle/>
          <a:p>
            <a:endParaRPr lang="en-I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grpSp>
        <p:nvGrpSpPr>
          <p:cNvPr id="7" name="Group 6">
            <a:extLst>
              <a:ext uri="{FF2B5EF4-FFF2-40B4-BE49-F238E27FC236}">
                <a16:creationId xmlns:a16="http://schemas.microsoft.com/office/drawing/2014/main" id="{9AE9B4BF-88E0-4954-8397-943FE0159C86}"/>
              </a:ext>
            </a:extLst>
          </p:cNvPr>
          <p:cNvGrpSpPr/>
          <p:nvPr/>
        </p:nvGrpSpPr>
        <p:grpSpPr>
          <a:xfrm>
            <a:off x="3497035" y="3219260"/>
            <a:ext cx="11293933" cy="5090298"/>
            <a:chOff x="598421" y="1718563"/>
            <a:chExt cx="10039052" cy="4524708"/>
          </a:xfrm>
        </p:grpSpPr>
        <p:grpSp>
          <p:nvGrpSpPr>
            <p:cNvPr id="4" name="Group 3">
              <a:extLst>
                <a:ext uri="{FF2B5EF4-FFF2-40B4-BE49-F238E27FC236}">
                  <a16:creationId xmlns:a16="http://schemas.microsoft.com/office/drawing/2014/main" id="{FF792D7D-E84F-45DF-8807-2947A18C15A4}"/>
                </a:ext>
              </a:extLst>
            </p:cNvPr>
            <p:cNvGrpSpPr/>
            <p:nvPr/>
          </p:nvGrpSpPr>
          <p:grpSpPr>
            <a:xfrm>
              <a:off x="598421" y="1787097"/>
              <a:ext cx="4311348" cy="4456174"/>
              <a:chOff x="598421" y="1787097"/>
              <a:chExt cx="4311348" cy="4456174"/>
            </a:xfrm>
          </p:grpSpPr>
          <p:grpSp>
            <p:nvGrpSpPr>
              <p:cNvPr id="54" name="Group 53"/>
              <p:cNvGrpSpPr/>
              <p:nvPr/>
            </p:nvGrpSpPr>
            <p:grpSpPr>
              <a:xfrm flipH="1">
                <a:off x="678876" y="1787097"/>
                <a:ext cx="4230893" cy="1588699"/>
                <a:chOff x="490882" y="2367425"/>
                <a:chExt cx="3166718" cy="1189101"/>
              </a:xfrm>
            </p:grpSpPr>
            <p:sp>
              <p:nvSpPr>
                <p:cNvPr id="1169" name="Google Shape;1169;p47"/>
                <p:cNvSpPr/>
                <p:nvPr/>
              </p:nvSpPr>
              <p:spPr>
                <a:xfrm>
                  <a:off x="567977" y="2476126"/>
                  <a:ext cx="882300" cy="1080400"/>
                </a:xfrm>
                <a:prstGeom prst="rect">
                  <a:avLst/>
                </a:prstGeom>
                <a:noFill/>
                <a:ln w="9525" cap="flat" cmpd="sng">
                  <a:solidFill>
                    <a:schemeClr val="accent6"/>
                  </a:solidFill>
                  <a:prstDash val="solid"/>
                  <a:round/>
                  <a:headEnd type="none" w="sm" len="sm"/>
                  <a:tailEnd type="none" w="sm" len="sm"/>
                </a:ln>
              </p:spPr>
              <p:txBody>
                <a:bodyPr spcFirstLastPara="1" wrap="square" lIns="102854" tIns="102854" rIns="102854" bIns="102854" anchor="ctr" anchorCtr="0">
                  <a:noAutofit/>
                </a:bodyPr>
                <a:lstStyle/>
                <a:p>
                  <a:endParaRPr sz="3150">
                    <a:latin typeface="+mj-lt"/>
                  </a:endParaRPr>
                </a:p>
              </p:txBody>
            </p:sp>
            <p:sp>
              <p:nvSpPr>
                <p:cNvPr id="1171" name="Google Shape;1171;p47"/>
                <p:cNvSpPr/>
                <p:nvPr/>
              </p:nvSpPr>
              <p:spPr>
                <a:xfrm>
                  <a:off x="490882" y="2367425"/>
                  <a:ext cx="882300" cy="1080400"/>
                </a:xfrm>
                <a:prstGeom prst="rect">
                  <a:avLst/>
                </a:prstGeom>
                <a:solidFill>
                  <a:schemeClr val="accent6"/>
                </a:solidFill>
                <a:ln>
                  <a:noFill/>
                </a:ln>
              </p:spPr>
              <p:txBody>
                <a:bodyPr spcFirstLastPara="1" wrap="square" lIns="102854" tIns="102854" rIns="102854" bIns="102854" anchor="ctr" anchorCtr="0">
                  <a:noAutofit/>
                </a:bodyPr>
                <a:lstStyle/>
                <a:p>
                  <a:endParaRPr sz="3150">
                    <a:latin typeface="+mj-lt"/>
                  </a:endParaRPr>
                </a:p>
              </p:txBody>
            </p:sp>
            <p:sp>
              <p:nvSpPr>
                <p:cNvPr id="46" name="Rectangle 45"/>
                <p:cNvSpPr/>
                <p:nvPr/>
              </p:nvSpPr>
              <p:spPr>
                <a:xfrm>
                  <a:off x="1600200" y="2584949"/>
                  <a:ext cx="2057400" cy="766170"/>
                </a:xfrm>
                <a:prstGeom prst="rect">
                  <a:avLst/>
                </a:prstGeom>
              </p:spPr>
              <p:txBody>
                <a:bodyPr wrap="square">
                  <a:spAutoFit/>
                </a:bodyPr>
                <a:lstStyle/>
                <a:p>
                  <a:pPr algn="r">
                    <a:spcAft>
                      <a:spcPts val="675"/>
                    </a:spcAft>
                  </a:pPr>
                  <a:r>
                    <a:rPr lang="en-US" sz="2250" b="1" dirty="0">
                      <a:solidFill>
                        <a:schemeClr val="accent6"/>
                      </a:solidFill>
                      <a:latin typeface="+mj-lt"/>
                      <a:cs typeface="Arial" pitchFamily="34" charset="0"/>
                    </a:rPr>
                    <a:t>Funding</a:t>
                  </a:r>
                </a:p>
                <a:p>
                  <a:pPr algn="r"/>
                  <a:r>
                    <a:rPr lang="en-US" sz="2025" dirty="0">
                      <a:latin typeface="+mj-lt"/>
                      <a:cs typeface="Arial" pitchFamily="34" charset="0"/>
                    </a:rPr>
                    <a:t>Obtained seed funding from IIM Lucknow </a:t>
                  </a:r>
                </a:p>
              </p:txBody>
            </p:sp>
            <p:sp>
              <p:nvSpPr>
                <p:cNvPr id="50" name="TextBox 49"/>
                <p:cNvSpPr txBox="1"/>
                <p:nvPr/>
              </p:nvSpPr>
              <p:spPr>
                <a:xfrm>
                  <a:off x="627232" y="2642707"/>
                  <a:ext cx="609600" cy="522156"/>
                </a:xfrm>
                <a:prstGeom prst="rect">
                  <a:avLst/>
                </a:prstGeom>
                <a:noFill/>
              </p:spPr>
              <p:txBody>
                <a:bodyPr wrap="square" rtlCol="0">
                  <a:spAutoFit/>
                </a:bodyPr>
                <a:lstStyle/>
                <a:p>
                  <a:pPr algn="ctr"/>
                  <a:r>
                    <a:rPr lang="en-US" sz="4500" b="1" dirty="0">
                      <a:solidFill>
                        <a:schemeClr val="bg1"/>
                      </a:solidFill>
                      <a:latin typeface="+mj-lt"/>
                      <a:cs typeface="Arial" pitchFamily="34" charset="0"/>
                    </a:rPr>
                    <a:t>01</a:t>
                  </a:r>
                </a:p>
              </p:txBody>
            </p:sp>
          </p:grpSp>
          <p:grpSp>
            <p:nvGrpSpPr>
              <p:cNvPr id="56" name="Group 55"/>
              <p:cNvGrpSpPr/>
              <p:nvPr/>
            </p:nvGrpSpPr>
            <p:grpSpPr>
              <a:xfrm>
                <a:off x="598421" y="4465721"/>
                <a:ext cx="4311345" cy="1777550"/>
                <a:chOff x="457200" y="4689553"/>
                <a:chExt cx="3226936" cy="1330451"/>
              </a:xfrm>
            </p:grpSpPr>
            <p:sp>
              <p:nvSpPr>
                <p:cNvPr id="1153" name="Google Shape;1153;p47"/>
                <p:cNvSpPr/>
                <p:nvPr/>
              </p:nvSpPr>
              <p:spPr>
                <a:xfrm flipH="1">
                  <a:off x="2724732" y="4792346"/>
                  <a:ext cx="882309" cy="1080200"/>
                </a:xfrm>
                <a:prstGeom prst="rect">
                  <a:avLst/>
                </a:prstGeom>
                <a:noFill/>
                <a:ln w="9525" cap="flat" cmpd="sng">
                  <a:solidFill>
                    <a:schemeClr val="lt2"/>
                  </a:solidFill>
                  <a:prstDash val="solid"/>
                  <a:round/>
                  <a:headEnd type="none" w="sm" len="sm"/>
                  <a:tailEnd type="none" w="sm" len="sm"/>
                </a:ln>
              </p:spPr>
              <p:txBody>
                <a:bodyPr spcFirstLastPara="1" wrap="square" lIns="102854" tIns="102854" rIns="102854" bIns="102854" anchor="ctr" anchorCtr="0">
                  <a:noAutofit/>
                </a:bodyPr>
                <a:lstStyle/>
                <a:p>
                  <a:endParaRPr sz="3150">
                    <a:latin typeface="+mj-lt"/>
                  </a:endParaRPr>
                </a:p>
              </p:txBody>
            </p:sp>
            <p:sp>
              <p:nvSpPr>
                <p:cNvPr id="1155" name="Google Shape;1155;p47"/>
                <p:cNvSpPr/>
                <p:nvPr/>
              </p:nvSpPr>
              <p:spPr>
                <a:xfrm flipH="1">
                  <a:off x="2801836" y="4689553"/>
                  <a:ext cx="882300" cy="1080400"/>
                </a:xfrm>
                <a:prstGeom prst="rect">
                  <a:avLst/>
                </a:prstGeom>
                <a:solidFill>
                  <a:schemeClr val="lt2"/>
                </a:solidFill>
                <a:ln>
                  <a:noFill/>
                </a:ln>
              </p:spPr>
              <p:txBody>
                <a:bodyPr spcFirstLastPara="1" wrap="square" lIns="102854" tIns="102854" rIns="102854" bIns="102854" anchor="ctr" anchorCtr="0">
                  <a:noAutofit/>
                </a:bodyPr>
                <a:lstStyle/>
                <a:p>
                  <a:endParaRPr sz="3150">
                    <a:latin typeface="+mj-lt"/>
                  </a:endParaRPr>
                </a:p>
              </p:txBody>
            </p:sp>
            <p:sp>
              <p:nvSpPr>
                <p:cNvPr id="48" name="Rectangle 47"/>
                <p:cNvSpPr/>
                <p:nvPr/>
              </p:nvSpPr>
              <p:spPr>
                <a:xfrm>
                  <a:off x="457200" y="4904023"/>
                  <a:ext cx="2057400" cy="1115981"/>
                </a:xfrm>
                <a:prstGeom prst="rect">
                  <a:avLst/>
                </a:prstGeom>
              </p:spPr>
              <p:txBody>
                <a:bodyPr wrap="square">
                  <a:spAutoFit/>
                </a:bodyPr>
                <a:lstStyle/>
                <a:p>
                  <a:pPr algn="r">
                    <a:spcAft>
                      <a:spcPts val="675"/>
                    </a:spcAft>
                  </a:pPr>
                  <a:r>
                    <a:rPr lang="en-US" sz="2250" b="1" dirty="0">
                      <a:solidFill>
                        <a:schemeClr val="tx2">
                          <a:lumMod val="60000"/>
                          <a:lumOff val="40000"/>
                        </a:schemeClr>
                      </a:solidFill>
                      <a:latin typeface="+mj-lt"/>
                      <a:cs typeface="Arial" pitchFamily="34" charset="0"/>
                    </a:rPr>
                    <a:t>Revenue Generating</a:t>
                  </a:r>
                </a:p>
                <a:p>
                  <a:pPr algn="r">
                    <a:spcAft>
                      <a:spcPts val="675"/>
                    </a:spcAft>
                  </a:pPr>
                  <a:endParaRPr lang="en-US" sz="2025" b="1" dirty="0">
                    <a:solidFill>
                      <a:schemeClr val="tx2">
                        <a:lumMod val="60000"/>
                        <a:lumOff val="40000"/>
                      </a:schemeClr>
                    </a:solidFill>
                    <a:latin typeface="+mj-lt"/>
                    <a:cs typeface="Arial" pitchFamily="34" charset="0"/>
                  </a:endParaRPr>
                </a:p>
                <a:p>
                  <a:pPr algn="r">
                    <a:spcAft>
                      <a:spcPts val="675"/>
                    </a:spcAft>
                  </a:pPr>
                  <a:endParaRPr lang="en-US" sz="2025" b="1" dirty="0">
                    <a:solidFill>
                      <a:schemeClr val="tx2">
                        <a:lumMod val="60000"/>
                        <a:lumOff val="40000"/>
                      </a:schemeClr>
                    </a:solidFill>
                    <a:latin typeface="+mj-lt"/>
                    <a:cs typeface="Arial" pitchFamily="34" charset="0"/>
                  </a:endParaRPr>
                </a:p>
                <a:p>
                  <a:pPr algn="r">
                    <a:spcAft>
                      <a:spcPts val="675"/>
                    </a:spcAft>
                  </a:pPr>
                  <a:endParaRPr lang="en-US" sz="2250" b="1" dirty="0">
                    <a:solidFill>
                      <a:schemeClr val="tx2">
                        <a:lumMod val="60000"/>
                        <a:lumOff val="40000"/>
                      </a:schemeClr>
                    </a:solidFill>
                    <a:latin typeface="+mj-lt"/>
                    <a:cs typeface="Arial" pitchFamily="34" charset="0"/>
                  </a:endParaRPr>
                </a:p>
              </p:txBody>
            </p:sp>
            <p:sp>
              <p:nvSpPr>
                <p:cNvPr id="52" name="TextBox 51"/>
                <p:cNvSpPr txBox="1"/>
                <p:nvPr/>
              </p:nvSpPr>
              <p:spPr>
                <a:xfrm>
                  <a:off x="2938185" y="4964835"/>
                  <a:ext cx="609600" cy="522156"/>
                </a:xfrm>
                <a:prstGeom prst="rect">
                  <a:avLst/>
                </a:prstGeom>
                <a:noFill/>
              </p:spPr>
              <p:txBody>
                <a:bodyPr wrap="square" rtlCol="0">
                  <a:spAutoFit/>
                </a:bodyPr>
                <a:lstStyle/>
                <a:p>
                  <a:pPr algn="ctr"/>
                  <a:r>
                    <a:rPr lang="en-US" sz="4500" b="1" dirty="0">
                      <a:solidFill>
                        <a:schemeClr val="bg1"/>
                      </a:solidFill>
                      <a:latin typeface="+mj-lt"/>
                      <a:cs typeface="Arial" pitchFamily="34" charset="0"/>
                    </a:rPr>
                    <a:t>03</a:t>
                  </a:r>
                </a:p>
              </p:txBody>
            </p:sp>
          </p:grpSp>
        </p:grpSp>
        <p:grpSp>
          <p:nvGrpSpPr>
            <p:cNvPr id="6" name="Group 5">
              <a:extLst>
                <a:ext uri="{FF2B5EF4-FFF2-40B4-BE49-F238E27FC236}">
                  <a16:creationId xmlns:a16="http://schemas.microsoft.com/office/drawing/2014/main" id="{538E3A52-C4AD-4E35-973C-7EDB99C5F9DE}"/>
                </a:ext>
              </a:extLst>
            </p:cNvPr>
            <p:cNvGrpSpPr/>
            <p:nvPr/>
          </p:nvGrpSpPr>
          <p:grpSpPr>
            <a:xfrm>
              <a:off x="6324600" y="1718563"/>
              <a:ext cx="4312873" cy="4395893"/>
              <a:chOff x="7280705" y="1718563"/>
              <a:chExt cx="4312873" cy="4395893"/>
            </a:xfrm>
          </p:grpSpPr>
          <p:grpSp>
            <p:nvGrpSpPr>
              <p:cNvPr id="55" name="Group 54"/>
              <p:cNvGrpSpPr/>
              <p:nvPr/>
            </p:nvGrpSpPr>
            <p:grpSpPr>
              <a:xfrm flipH="1">
                <a:off x="7280705" y="1718563"/>
                <a:ext cx="4229354" cy="1580541"/>
                <a:chOff x="5486400" y="2316129"/>
                <a:chExt cx="3165566" cy="1182995"/>
              </a:xfrm>
            </p:grpSpPr>
            <p:sp>
              <p:nvSpPr>
                <p:cNvPr id="1184" name="Google Shape;1184;p47"/>
                <p:cNvSpPr/>
                <p:nvPr/>
              </p:nvSpPr>
              <p:spPr>
                <a:xfrm flipH="1">
                  <a:off x="7692561" y="2418924"/>
                  <a:ext cx="882309" cy="1080200"/>
                </a:xfrm>
                <a:prstGeom prst="rect">
                  <a:avLst/>
                </a:prstGeom>
                <a:noFill/>
                <a:ln w="9525" cap="flat" cmpd="sng">
                  <a:solidFill>
                    <a:schemeClr val="accent2"/>
                  </a:solidFill>
                  <a:prstDash val="solid"/>
                  <a:round/>
                  <a:headEnd type="none" w="sm" len="sm"/>
                  <a:tailEnd type="none" w="sm" len="sm"/>
                </a:ln>
              </p:spPr>
              <p:txBody>
                <a:bodyPr spcFirstLastPara="1" wrap="square" lIns="102854" tIns="102854" rIns="102854" bIns="102854" anchor="ctr" anchorCtr="0">
                  <a:noAutofit/>
                </a:bodyPr>
                <a:lstStyle/>
                <a:p>
                  <a:endParaRPr sz="3150">
                    <a:latin typeface="+mj-lt"/>
                  </a:endParaRPr>
                </a:p>
              </p:txBody>
            </p:sp>
            <p:sp>
              <p:nvSpPr>
                <p:cNvPr id="1185" name="Google Shape;1185;p47"/>
                <p:cNvSpPr/>
                <p:nvPr/>
              </p:nvSpPr>
              <p:spPr>
                <a:xfrm flipH="1">
                  <a:off x="7769666" y="2316129"/>
                  <a:ext cx="882300" cy="10804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102854" tIns="102854" rIns="102854" bIns="102854" anchor="ctr" anchorCtr="0">
                  <a:noAutofit/>
                </a:bodyPr>
                <a:lstStyle/>
                <a:p>
                  <a:endParaRPr sz="3150">
                    <a:latin typeface="+mj-lt"/>
                  </a:endParaRPr>
                </a:p>
              </p:txBody>
            </p:sp>
            <p:sp>
              <p:nvSpPr>
                <p:cNvPr id="47" name="Rectangle 46"/>
                <p:cNvSpPr/>
                <p:nvPr/>
              </p:nvSpPr>
              <p:spPr>
                <a:xfrm>
                  <a:off x="5486400" y="2530599"/>
                  <a:ext cx="2057400" cy="766170"/>
                </a:xfrm>
                <a:prstGeom prst="rect">
                  <a:avLst/>
                </a:prstGeom>
              </p:spPr>
              <p:txBody>
                <a:bodyPr wrap="square">
                  <a:spAutoFit/>
                </a:bodyPr>
                <a:lstStyle/>
                <a:p>
                  <a:pPr>
                    <a:spcAft>
                      <a:spcPts val="675"/>
                    </a:spcAft>
                  </a:pPr>
                  <a:r>
                    <a:rPr lang="en-US" sz="2250" b="1" dirty="0">
                      <a:solidFill>
                        <a:schemeClr val="accent2"/>
                      </a:solidFill>
                      <a:latin typeface="+mj-lt"/>
                      <a:cs typeface="Arial" pitchFamily="34" charset="0"/>
                    </a:rPr>
                    <a:t>Business</a:t>
                  </a:r>
                </a:p>
                <a:p>
                  <a:r>
                    <a:rPr lang="en-US" sz="2025" dirty="0">
                      <a:latin typeface="+mj-lt"/>
                      <a:cs typeface="Arial" pitchFamily="34" charset="0"/>
                    </a:rPr>
                    <a:t>B2B , B2C </a:t>
                  </a:r>
                </a:p>
                <a:p>
                  <a:r>
                    <a:rPr lang="en-US" sz="2025" dirty="0">
                      <a:latin typeface="+mj-lt"/>
                      <a:cs typeface="Arial" pitchFamily="34" charset="0"/>
                    </a:rPr>
                    <a:t>Corporate gifting </a:t>
                  </a:r>
                </a:p>
              </p:txBody>
            </p:sp>
            <p:sp>
              <p:nvSpPr>
                <p:cNvPr id="51" name="TextBox 50"/>
                <p:cNvSpPr txBox="1"/>
                <p:nvPr/>
              </p:nvSpPr>
              <p:spPr>
                <a:xfrm>
                  <a:off x="7906016" y="2591411"/>
                  <a:ext cx="609600" cy="522156"/>
                </a:xfrm>
                <a:prstGeom prst="rect">
                  <a:avLst/>
                </a:prstGeom>
                <a:noFill/>
              </p:spPr>
              <p:txBody>
                <a:bodyPr wrap="square" rtlCol="0">
                  <a:spAutoFit/>
                </a:bodyPr>
                <a:lstStyle/>
                <a:p>
                  <a:pPr algn="ctr"/>
                  <a:r>
                    <a:rPr lang="en-US" sz="4500" b="1" dirty="0">
                      <a:solidFill>
                        <a:schemeClr val="bg1"/>
                      </a:solidFill>
                      <a:latin typeface="+mj-lt"/>
                      <a:cs typeface="Arial" pitchFamily="34" charset="0"/>
                    </a:rPr>
                    <a:t>02</a:t>
                  </a:r>
                </a:p>
              </p:txBody>
            </p:sp>
          </p:grpSp>
          <p:grpSp>
            <p:nvGrpSpPr>
              <p:cNvPr id="57" name="Group 56"/>
              <p:cNvGrpSpPr/>
              <p:nvPr/>
            </p:nvGrpSpPr>
            <p:grpSpPr>
              <a:xfrm>
                <a:off x="7280705" y="4465718"/>
                <a:ext cx="4312873" cy="1648738"/>
                <a:chOff x="5458722" y="4689553"/>
                <a:chExt cx="3228078" cy="1234039"/>
              </a:xfrm>
            </p:grpSpPr>
            <p:grpSp>
              <p:nvGrpSpPr>
                <p:cNvPr id="5" name="Google Shape;1160;p47"/>
                <p:cNvGrpSpPr/>
                <p:nvPr/>
              </p:nvGrpSpPr>
              <p:grpSpPr>
                <a:xfrm>
                  <a:off x="5458722" y="4689553"/>
                  <a:ext cx="959405" cy="1182993"/>
                  <a:chOff x="5371888" y="3592654"/>
                  <a:chExt cx="959405" cy="887245"/>
                </a:xfrm>
              </p:grpSpPr>
              <p:sp>
                <p:nvSpPr>
                  <p:cNvPr id="1161" name="Google Shape;1161;p47"/>
                  <p:cNvSpPr/>
                  <p:nvPr/>
                </p:nvSpPr>
                <p:spPr>
                  <a:xfrm>
                    <a:off x="5448984" y="3669749"/>
                    <a:ext cx="882309" cy="810150"/>
                  </a:xfrm>
                  <a:prstGeom prst="rect">
                    <a:avLst/>
                  </a:prstGeom>
                  <a:noFill/>
                  <a:ln w="9525" cap="flat" cmpd="sng">
                    <a:solidFill>
                      <a:schemeClr val="accent1"/>
                    </a:solidFill>
                    <a:prstDash val="solid"/>
                    <a:round/>
                    <a:headEnd type="none" w="sm" len="sm"/>
                    <a:tailEnd type="none" w="sm" len="sm"/>
                  </a:ln>
                </p:spPr>
                <p:txBody>
                  <a:bodyPr spcFirstLastPara="1" wrap="square" lIns="102854" tIns="102854" rIns="102854" bIns="102854" anchor="ctr" anchorCtr="0">
                    <a:noAutofit/>
                  </a:bodyPr>
                  <a:lstStyle/>
                  <a:p>
                    <a:endParaRPr sz="3150">
                      <a:latin typeface="+mj-lt"/>
                    </a:endParaRPr>
                  </a:p>
                </p:txBody>
              </p:sp>
              <p:sp>
                <p:nvSpPr>
                  <p:cNvPr id="1162" name="Google Shape;1162;p47"/>
                  <p:cNvSpPr/>
                  <p:nvPr/>
                </p:nvSpPr>
                <p:spPr>
                  <a:xfrm>
                    <a:off x="5371888" y="3592654"/>
                    <a:ext cx="882309" cy="810150"/>
                  </a:xfrm>
                  <a:prstGeom prst="rect">
                    <a:avLst/>
                  </a:prstGeom>
                  <a:solidFill>
                    <a:schemeClr val="accent1"/>
                  </a:solidFill>
                  <a:ln>
                    <a:noFill/>
                  </a:ln>
                </p:spPr>
                <p:txBody>
                  <a:bodyPr spcFirstLastPara="1" wrap="square" lIns="102854" tIns="102854" rIns="102854" bIns="102854" anchor="ctr" anchorCtr="0">
                    <a:noAutofit/>
                  </a:bodyPr>
                  <a:lstStyle/>
                  <a:p>
                    <a:endParaRPr sz="3150">
                      <a:latin typeface="+mj-lt"/>
                    </a:endParaRPr>
                  </a:p>
                </p:txBody>
              </p:sp>
            </p:grpSp>
            <p:sp>
              <p:nvSpPr>
                <p:cNvPr id="49" name="Rectangle 48"/>
                <p:cNvSpPr/>
                <p:nvPr/>
              </p:nvSpPr>
              <p:spPr>
                <a:xfrm>
                  <a:off x="6629400" y="4904023"/>
                  <a:ext cx="2057400" cy="1019569"/>
                </a:xfrm>
                <a:prstGeom prst="rect">
                  <a:avLst/>
                </a:prstGeom>
              </p:spPr>
              <p:txBody>
                <a:bodyPr wrap="square">
                  <a:spAutoFit/>
                </a:bodyPr>
                <a:lstStyle/>
                <a:p>
                  <a:pPr>
                    <a:spcAft>
                      <a:spcPts val="675"/>
                    </a:spcAft>
                  </a:pPr>
                  <a:r>
                    <a:rPr lang="en-US" sz="2250" b="1" dirty="0">
                      <a:solidFill>
                        <a:schemeClr val="accent1"/>
                      </a:solidFill>
                      <a:latin typeface="+mj-lt"/>
                      <a:cs typeface="Arial" pitchFamily="34" charset="0"/>
                    </a:rPr>
                    <a:t>First technology based platform to market traditional artforms</a:t>
                  </a:r>
                </a:p>
                <a:p>
                  <a:r>
                    <a:rPr lang="en-US" sz="2025" dirty="0">
                      <a:latin typeface="+mj-lt"/>
                      <a:cs typeface="Arial" pitchFamily="34" charset="0"/>
                    </a:rPr>
                    <a:t> </a:t>
                  </a:r>
                </a:p>
              </p:txBody>
            </p:sp>
            <p:sp>
              <p:nvSpPr>
                <p:cNvPr id="53" name="TextBox 52"/>
                <p:cNvSpPr txBox="1"/>
                <p:nvPr/>
              </p:nvSpPr>
              <p:spPr>
                <a:xfrm>
                  <a:off x="5595076" y="4964735"/>
                  <a:ext cx="609600" cy="522156"/>
                </a:xfrm>
                <a:prstGeom prst="rect">
                  <a:avLst/>
                </a:prstGeom>
                <a:noFill/>
              </p:spPr>
              <p:txBody>
                <a:bodyPr wrap="square" rtlCol="0">
                  <a:spAutoFit/>
                </a:bodyPr>
                <a:lstStyle/>
                <a:p>
                  <a:pPr algn="ctr"/>
                  <a:r>
                    <a:rPr lang="en-US" sz="4500" b="1" dirty="0">
                      <a:solidFill>
                        <a:schemeClr val="bg1"/>
                      </a:solidFill>
                      <a:latin typeface="+mj-lt"/>
                      <a:cs typeface="Arial" pitchFamily="34" charset="0"/>
                    </a:rPr>
                    <a:t>04</a:t>
                  </a:r>
                </a:p>
              </p:txBody>
            </p:sp>
          </p:grpSp>
        </p:grpSp>
      </p:grpSp>
      <p:sp>
        <p:nvSpPr>
          <p:cNvPr id="30" name="Rectangle 29">
            <a:extLst>
              <a:ext uri="{FF2B5EF4-FFF2-40B4-BE49-F238E27FC236}">
                <a16:creationId xmlns:a16="http://schemas.microsoft.com/office/drawing/2014/main" id="{22107505-105F-4B1B-852B-01ABF3631993}"/>
              </a:ext>
            </a:extLst>
          </p:cNvPr>
          <p:cNvSpPr/>
          <p:nvPr/>
        </p:nvSpPr>
        <p:spPr>
          <a:xfrm>
            <a:off x="2866535" y="1714501"/>
            <a:ext cx="12106766" cy="1313821"/>
          </a:xfrm>
          <a:prstGeom prst="rect">
            <a:avLst/>
          </a:prstGeom>
        </p:spPr>
        <p:txBody>
          <a:bodyPr wrap="square">
            <a:spAutoFit/>
          </a:bodyPr>
          <a:lstStyle/>
          <a:p>
            <a:pPr marL="0" lvl="0" indent="0">
              <a:lnSpc>
                <a:spcPts val="9480"/>
              </a:lnSpc>
              <a:spcBef>
                <a:spcPct val="0"/>
              </a:spcBef>
            </a:pPr>
            <a:r>
              <a:rPr lang="en-US" sz="8000" dirty="0">
                <a:solidFill>
                  <a:srgbClr val="2C302E"/>
                </a:solidFill>
                <a:latin typeface="League Spartan"/>
              </a:rPr>
              <a:t>Traction</a:t>
            </a:r>
          </a:p>
        </p:txBody>
      </p:sp>
      <p:sp>
        <p:nvSpPr>
          <p:cNvPr id="2" name="Freeform 22">
            <a:extLst>
              <a:ext uri="{FF2B5EF4-FFF2-40B4-BE49-F238E27FC236}">
                <a16:creationId xmlns:a16="http://schemas.microsoft.com/office/drawing/2014/main" id="{F4FD9907-F699-1944-5713-5D453DDF5AF2}"/>
              </a:ext>
            </a:extLst>
          </p:cNvPr>
          <p:cNvSpPr/>
          <p:nvPr/>
        </p:nvSpPr>
        <p:spPr>
          <a:xfrm>
            <a:off x="16890401" y="0"/>
            <a:ext cx="1397599" cy="1397599"/>
          </a:xfrm>
          <a:custGeom>
            <a:avLst/>
            <a:gdLst/>
            <a:ahLst/>
            <a:cxnLst/>
            <a:rect l="l" t="t" r="r" b="b"/>
            <a:pathLst>
              <a:path w="1397599" h="1397599">
                <a:moveTo>
                  <a:pt x="0" y="0"/>
                </a:moveTo>
                <a:lnTo>
                  <a:pt x="1397599" y="0"/>
                </a:lnTo>
                <a:lnTo>
                  <a:pt x="1397599" y="1397599"/>
                </a:lnTo>
                <a:lnTo>
                  <a:pt x="0" y="1397599"/>
                </a:lnTo>
                <a:lnTo>
                  <a:pt x="0" y="0"/>
                </a:lnTo>
                <a:close/>
              </a:path>
            </a:pathLst>
          </a:custGeom>
          <a:blipFill>
            <a:blip r:embed="rId3"/>
            <a:stretch>
              <a:fillRect/>
            </a:stretch>
          </a:blipFill>
        </p:spPr>
        <p:txBody>
          <a:bodyPr/>
          <a:lstStyle/>
          <a:p>
            <a:endParaRPr lang="en-IN"/>
          </a:p>
        </p:txBody>
      </p:sp>
    </p:spTree>
    <p:extLst>
      <p:ext uri="{BB962C8B-B14F-4D97-AF65-F5344CB8AC3E}">
        <p14:creationId xmlns:p14="http://schemas.microsoft.com/office/powerpoint/2010/main" val="570736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2597B-A30C-C811-C8FA-8DDCC7D3D3F8}"/>
              </a:ext>
            </a:extLst>
          </p:cNvPr>
          <p:cNvSpPr>
            <a:spLocks noGrp="1"/>
          </p:cNvSpPr>
          <p:nvPr>
            <p:ph type="title"/>
          </p:nvPr>
        </p:nvSpPr>
        <p:spPr/>
        <p:txBody>
          <a:bodyPr/>
          <a:lstStyle/>
          <a:p>
            <a:r>
              <a:rPr lang="en-GB" sz="8000" b="1" dirty="0"/>
              <a:t>Team Members</a:t>
            </a:r>
            <a:endParaRPr lang="en-IN" sz="8000" b="1" dirty="0"/>
          </a:p>
        </p:txBody>
      </p:sp>
      <p:pic>
        <p:nvPicPr>
          <p:cNvPr id="4" name="Picture 3">
            <a:extLst>
              <a:ext uri="{FF2B5EF4-FFF2-40B4-BE49-F238E27FC236}">
                <a16:creationId xmlns:a16="http://schemas.microsoft.com/office/drawing/2014/main" id="{424D1DC8-1484-5687-1E45-1983D86C901A}"/>
              </a:ext>
            </a:extLst>
          </p:cNvPr>
          <p:cNvPicPr>
            <a:picLocks noChangeAspect="1"/>
          </p:cNvPicPr>
          <p:nvPr/>
        </p:nvPicPr>
        <p:blipFill>
          <a:blip r:embed="rId2"/>
          <a:stretch>
            <a:fillRect/>
          </a:stretch>
        </p:blipFill>
        <p:spPr>
          <a:xfrm>
            <a:off x="1676400" y="4039861"/>
            <a:ext cx="2369565" cy="3144423"/>
          </a:xfrm>
          <a:prstGeom prst="rect">
            <a:avLst/>
          </a:prstGeom>
        </p:spPr>
      </p:pic>
      <p:grpSp>
        <p:nvGrpSpPr>
          <p:cNvPr id="5" name="Group 4">
            <a:extLst>
              <a:ext uri="{FF2B5EF4-FFF2-40B4-BE49-F238E27FC236}">
                <a16:creationId xmlns:a16="http://schemas.microsoft.com/office/drawing/2014/main" id="{2F23646B-550F-348D-8BAC-9A5B986DC560}"/>
              </a:ext>
            </a:extLst>
          </p:cNvPr>
          <p:cNvGrpSpPr/>
          <p:nvPr/>
        </p:nvGrpSpPr>
        <p:grpSpPr>
          <a:xfrm>
            <a:off x="699600" y="2499738"/>
            <a:ext cx="4221526" cy="1738698"/>
            <a:chOff x="347699" y="2559858"/>
            <a:chExt cx="4254827" cy="951537"/>
          </a:xfrm>
        </p:grpSpPr>
        <p:sp>
          <p:nvSpPr>
            <p:cNvPr id="6" name="Text Placeholder 9">
              <a:extLst>
                <a:ext uri="{FF2B5EF4-FFF2-40B4-BE49-F238E27FC236}">
                  <a16:creationId xmlns:a16="http://schemas.microsoft.com/office/drawing/2014/main" id="{04963381-BF8D-70C5-8D24-927B8A52907A}"/>
                </a:ext>
              </a:extLst>
            </p:cNvPr>
            <p:cNvSpPr txBox="1">
              <a:spLocks/>
            </p:cNvSpPr>
            <p:nvPr/>
          </p:nvSpPr>
          <p:spPr>
            <a:xfrm>
              <a:off x="347699" y="2559858"/>
              <a:ext cx="3721100" cy="4476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t>	</a:t>
              </a:r>
            </a:p>
          </p:txBody>
        </p:sp>
        <p:pic>
          <p:nvPicPr>
            <p:cNvPr id="7" name="Online Image Placeholder 27" descr="Envelope">
              <a:extLst>
                <a:ext uri="{FF2B5EF4-FFF2-40B4-BE49-F238E27FC236}">
                  <a16:creationId xmlns:a16="http://schemas.microsoft.com/office/drawing/2014/main" id="{BBF9D91B-6DDD-FA7D-6096-D9322A4AB3D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368033" y="3054195"/>
              <a:ext cx="457200" cy="457200"/>
            </a:xfrm>
            <a:prstGeom prst="rect">
              <a:avLst/>
            </a:prstGeom>
          </p:spPr>
        </p:pic>
        <p:sp>
          <p:nvSpPr>
            <p:cNvPr id="8" name="Text Placeholder 10">
              <a:extLst>
                <a:ext uri="{FF2B5EF4-FFF2-40B4-BE49-F238E27FC236}">
                  <a16:creationId xmlns:a16="http://schemas.microsoft.com/office/drawing/2014/main" id="{5299DC2C-1C2A-421D-1D93-16A864E84AAD}"/>
                </a:ext>
              </a:extLst>
            </p:cNvPr>
            <p:cNvSpPr txBox="1">
              <a:spLocks/>
            </p:cNvSpPr>
            <p:nvPr/>
          </p:nvSpPr>
          <p:spPr>
            <a:xfrm>
              <a:off x="881426" y="3029074"/>
              <a:ext cx="3721100" cy="35210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dirty="0"/>
            </a:p>
          </p:txBody>
        </p:sp>
      </p:grpSp>
      <p:sp>
        <p:nvSpPr>
          <p:cNvPr id="14" name="Text Placeholder 13">
            <a:extLst>
              <a:ext uri="{FF2B5EF4-FFF2-40B4-BE49-F238E27FC236}">
                <a16:creationId xmlns:a16="http://schemas.microsoft.com/office/drawing/2014/main" id="{F079A6DF-86E1-125F-6F55-52FD9AAA6974}"/>
              </a:ext>
            </a:extLst>
          </p:cNvPr>
          <p:cNvSpPr>
            <a:spLocks noGrp="1"/>
          </p:cNvSpPr>
          <p:nvPr>
            <p:ph type="body" idx="1"/>
          </p:nvPr>
        </p:nvSpPr>
        <p:spPr/>
        <p:txBody>
          <a:bodyPr/>
          <a:lstStyle/>
          <a:p>
            <a:r>
              <a:rPr lang="en-GB" dirty="0"/>
              <a:t>Directors of </a:t>
            </a:r>
            <a:r>
              <a:rPr lang="en-GB" dirty="0" err="1"/>
              <a:t>Kalaa</a:t>
            </a:r>
            <a:r>
              <a:rPr lang="en-GB" dirty="0"/>
              <a:t> Planet –</a:t>
            </a:r>
          </a:p>
          <a:p>
            <a:r>
              <a:rPr lang="en-GB" dirty="0" err="1"/>
              <a:t>Annishree</a:t>
            </a:r>
            <a:r>
              <a:rPr lang="en-GB" dirty="0"/>
              <a:t> Tiwari                                                                                           Annu Shree</a:t>
            </a:r>
          </a:p>
          <a:p>
            <a:r>
              <a:rPr lang="en-GB" dirty="0">
                <a:hlinkClick r:id="rId5"/>
              </a:rPr>
              <a:t>annishree.28@gmail.com</a:t>
            </a:r>
            <a:r>
              <a:rPr lang="en-GB" dirty="0"/>
              <a:t>                                                                   </a:t>
            </a:r>
            <a:r>
              <a:rPr lang="en-GB" dirty="0">
                <a:hlinkClick r:id="rId6"/>
              </a:rPr>
              <a:t>annushree048@gmail.com</a:t>
            </a:r>
            <a:r>
              <a:rPr lang="en-GB" dirty="0"/>
              <a:t>          </a:t>
            </a:r>
          </a:p>
          <a:p>
            <a:endParaRPr lang="en-GB" dirty="0"/>
          </a:p>
          <a:p>
            <a:pPr marL="128587" indent="0">
              <a:buNone/>
            </a:pPr>
            <a:endParaRPr lang="en-GB" dirty="0"/>
          </a:p>
          <a:p>
            <a:pPr marL="128587" indent="0">
              <a:buNone/>
            </a:pPr>
            <a:endParaRPr lang="en-GB" dirty="0"/>
          </a:p>
          <a:p>
            <a:pPr marL="128587" indent="0">
              <a:buNone/>
            </a:pPr>
            <a:endParaRPr lang="en-GB" dirty="0"/>
          </a:p>
          <a:p>
            <a:pPr marL="128587" indent="0">
              <a:buNone/>
            </a:pPr>
            <a:endParaRPr lang="en-GB" dirty="0"/>
          </a:p>
          <a:p>
            <a:pPr marL="128587" indent="0">
              <a:buNone/>
            </a:pPr>
            <a:endParaRPr lang="en-GB" dirty="0"/>
          </a:p>
          <a:p>
            <a:pPr marL="128587" indent="0">
              <a:buNone/>
            </a:pPr>
            <a:endParaRPr lang="en-GB" dirty="0"/>
          </a:p>
          <a:p>
            <a:pPr marL="128587" indent="0">
              <a:buNone/>
            </a:pPr>
            <a:r>
              <a:rPr lang="en-GB" dirty="0"/>
              <a:t>   </a:t>
            </a:r>
          </a:p>
          <a:p>
            <a:pPr marL="128587" indent="0">
              <a:buNone/>
            </a:pPr>
            <a:r>
              <a:rPr lang="en-GB" dirty="0"/>
              <a:t> Mentor- </a:t>
            </a:r>
            <a:r>
              <a:rPr lang="en-GB" dirty="0" err="1"/>
              <a:t>Rupam</a:t>
            </a:r>
            <a:r>
              <a:rPr lang="en-GB" dirty="0"/>
              <a:t> </a:t>
            </a:r>
            <a:r>
              <a:rPr lang="en-GB" dirty="0" err="1"/>
              <a:t>Bhattacharyajee</a:t>
            </a:r>
            <a:r>
              <a:rPr lang="en-GB" dirty="0"/>
              <a:t> </a:t>
            </a:r>
          </a:p>
          <a:p>
            <a:pPr marL="128587" indent="0">
              <a:buNone/>
            </a:pPr>
            <a:r>
              <a:rPr lang="en-GB" dirty="0"/>
              <a:t> Advisor - Rishi Raj</a:t>
            </a:r>
          </a:p>
        </p:txBody>
      </p:sp>
      <p:pic>
        <p:nvPicPr>
          <p:cNvPr id="15" name="Online Image Placeholder 27" descr="Envelope">
            <a:extLst>
              <a:ext uri="{FF2B5EF4-FFF2-40B4-BE49-F238E27FC236}">
                <a16:creationId xmlns:a16="http://schemas.microsoft.com/office/drawing/2014/main" id="{51A80DC8-DB3E-E670-9C64-CE167261218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059881" y="3341398"/>
            <a:ext cx="446319" cy="659102"/>
          </a:xfrm>
          <a:prstGeom prst="rect">
            <a:avLst/>
          </a:prstGeom>
        </p:spPr>
      </p:pic>
      <p:sp>
        <p:nvSpPr>
          <p:cNvPr id="3" name="Freeform 22">
            <a:extLst>
              <a:ext uri="{FF2B5EF4-FFF2-40B4-BE49-F238E27FC236}">
                <a16:creationId xmlns:a16="http://schemas.microsoft.com/office/drawing/2014/main" id="{FF7AFA0E-5B6A-D26C-6F1A-BDB91BEC1743}"/>
              </a:ext>
            </a:extLst>
          </p:cNvPr>
          <p:cNvSpPr/>
          <p:nvPr/>
        </p:nvSpPr>
        <p:spPr>
          <a:xfrm>
            <a:off x="16890401" y="0"/>
            <a:ext cx="1397599" cy="1397599"/>
          </a:xfrm>
          <a:custGeom>
            <a:avLst/>
            <a:gdLst/>
            <a:ahLst/>
            <a:cxnLst/>
            <a:rect l="l" t="t" r="r" b="b"/>
            <a:pathLst>
              <a:path w="1397599" h="1397599">
                <a:moveTo>
                  <a:pt x="0" y="0"/>
                </a:moveTo>
                <a:lnTo>
                  <a:pt x="1397599" y="0"/>
                </a:lnTo>
                <a:lnTo>
                  <a:pt x="1397599" y="1397599"/>
                </a:lnTo>
                <a:lnTo>
                  <a:pt x="0" y="1397599"/>
                </a:lnTo>
                <a:lnTo>
                  <a:pt x="0" y="0"/>
                </a:lnTo>
                <a:close/>
              </a:path>
            </a:pathLst>
          </a:custGeom>
          <a:blipFill>
            <a:blip r:embed="rId7"/>
            <a:stretch>
              <a:fillRect/>
            </a:stretch>
          </a:blipFill>
        </p:spPr>
        <p:txBody>
          <a:bodyPr/>
          <a:lstStyle/>
          <a:p>
            <a:endParaRPr lang="en-IN"/>
          </a:p>
        </p:txBody>
      </p:sp>
      <p:pic>
        <p:nvPicPr>
          <p:cNvPr id="12" name="Picture 11">
            <a:extLst>
              <a:ext uri="{FF2B5EF4-FFF2-40B4-BE49-F238E27FC236}">
                <a16:creationId xmlns:a16="http://schemas.microsoft.com/office/drawing/2014/main" id="{7CCD3211-26C0-5795-11EE-336F6702F5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44400" y="4039861"/>
            <a:ext cx="2457450" cy="3134397"/>
          </a:xfrm>
          <a:prstGeom prst="rect">
            <a:avLst/>
          </a:prstGeom>
        </p:spPr>
      </p:pic>
    </p:spTree>
    <p:extLst>
      <p:ext uri="{BB962C8B-B14F-4D97-AF65-F5344CB8AC3E}">
        <p14:creationId xmlns:p14="http://schemas.microsoft.com/office/powerpoint/2010/main" val="3074669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1150</TotalTime>
  <Words>638</Words>
  <Application>Microsoft Office PowerPoint</Application>
  <PresentationFormat>Custom</PresentationFormat>
  <Paragraphs>129</Paragraphs>
  <Slides>10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Calibri</vt:lpstr>
      <vt:lpstr>League Spartan</vt:lpstr>
      <vt:lpstr>Montserrat</vt:lpstr>
      <vt:lpstr>Montserrat Bold</vt:lpstr>
      <vt:lpstr>Montserrat Italics</vt:lpstr>
      <vt:lpstr>Arial</vt:lpstr>
      <vt:lpstr>Jonathan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Team Members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Kalaa Planet Pitch deck (1).pptx</dc:title>
  <dc:creator>RISHI RAJ</dc:creator>
  <cp:lastModifiedBy>Rishi Raj</cp:lastModifiedBy>
  <cp:revision>8</cp:revision>
  <dcterms:created xsi:type="dcterms:W3CDTF">2006-08-16T00:00:00Z</dcterms:created>
  <dcterms:modified xsi:type="dcterms:W3CDTF">2023-12-27T16:22:10Z</dcterms:modified>
  <dc:identifier>DAFyoYi-U0Q</dc:identifier>
</cp:coreProperties>
</file>