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9144000" cy="5143500"/>
  <p:notesSz cx="9144000" cy="51435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197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401924"/>
            <a:ext cx="5410200" cy="533400"/>
          </a:xfrm>
          <a:custGeom>
            <a:avLst/>
            <a:gdLst/>
            <a:ahLst/>
            <a:cxnLst/>
            <a:rect l="l" t="t" r="r" b="b"/>
            <a:pathLst>
              <a:path w="5410200" h="533400">
                <a:moveTo>
                  <a:pt x="5409599" y="0"/>
                </a:moveTo>
                <a:lnTo>
                  <a:pt x="0" y="0"/>
                </a:lnTo>
                <a:lnTo>
                  <a:pt x="0" y="532800"/>
                </a:lnTo>
                <a:lnTo>
                  <a:pt x="5409599" y="532800"/>
                </a:lnTo>
                <a:lnTo>
                  <a:pt x="5409599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7384005" y="5063513"/>
            <a:ext cx="1760220" cy="80010"/>
          </a:xfrm>
          <a:custGeom>
            <a:avLst/>
            <a:gdLst/>
            <a:ahLst/>
            <a:cxnLst/>
            <a:rect l="l" t="t" r="r" b="b"/>
            <a:pathLst>
              <a:path w="1760220" h="80010">
                <a:moveTo>
                  <a:pt x="0" y="0"/>
                </a:moveTo>
                <a:lnTo>
                  <a:pt x="1759993" y="0"/>
                </a:lnTo>
                <a:lnTo>
                  <a:pt x="1759993" y="79985"/>
                </a:lnTo>
                <a:lnTo>
                  <a:pt x="0" y="79985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9063705" y="3290507"/>
            <a:ext cx="80645" cy="1766570"/>
          </a:xfrm>
          <a:custGeom>
            <a:avLst/>
            <a:gdLst/>
            <a:ahLst/>
            <a:cxnLst/>
            <a:rect l="l" t="t" r="r" b="b"/>
            <a:pathLst>
              <a:path w="80645" h="1766570">
                <a:moveTo>
                  <a:pt x="80294" y="0"/>
                </a:moveTo>
                <a:lnTo>
                  <a:pt x="80294" y="1766400"/>
                </a:lnTo>
                <a:lnTo>
                  <a:pt x="0" y="1766400"/>
                </a:lnTo>
                <a:lnTo>
                  <a:pt x="0" y="0"/>
                </a:lnTo>
                <a:lnTo>
                  <a:pt x="80294" y="0"/>
                </a:lnTo>
                <a:close/>
              </a:path>
            </a:pathLst>
          </a:custGeom>
          <a:solidFill>
            <a:srgbClr val="7692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0" y="5063514"/>
            <a:ext cx="1766570" cy="80010"/>
          </a:xfrm>
          <a:custGeom>
            <a:avLst/>
            <a:gdLst/>
            <a:ahLst/>
            <a:cxnLst/>
            <a:rect l="l" t="t" r="r" b="b"/>
            <a:pathLst>
              <a:path w="1766570" h="80010">
                <a:moveTo>
                  <a:pt x="0" y="0"/>
                </a:moveTo>
                <a:lnTo>
                  <a:pt x="1766399" y="0"/>
                </a:lnTo>
                <a:lnTo>
                  <a:pt x="1766399" y="79985"/>
                </a:lnTo>
                <a:lnTo>
                  <a:pt x="0" y="79985"/>
                </a:lnTo>
                <a:lnTo>
                  <a:pt x="0" y="0"/>
                </a:lnTo>
                <a:close/>
              </a:path>
            </a:pathLst>
          </a:custGeom>
          <a:solidFill>
            <a:srgbClr val="7692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9076626" y="0"/>
            <a:ext cx="67945" cy="1163955"/>
          </a:xfrm>
          <a:custGeom>
            <a:avLst/>
            <a:gdLst/>
            <a:ahLst/>
            <a:cxnLst/>
            <a:rect l="l" t="t" r="r" b="b"/>
            <a:pathLst>
              <a:path w="67945" h="1163955">
                <a:moveTo>
                  <a:pt x="67373" y="0"/>
                </a:moveTo>
                <a:lnTo>
                  <a:pt x="67373" y="1163699"/>
                </a:lnTo>
                <a:lnTo>
                  <a:pt x="0" y="1163699"/>
                </a:lnTo>
                <a:lnTo>
                  <a:pt x="0" y="0"/>
                </a:lnTo>
                <a:lnTo>
                  <a:pt x="67373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77999" y="463274"/>
            <a:ext cx="5332095" cy="523240"/>
          </a:xfrm>
          <a:custGeom>
            <a:avLst/>
            <a:gdLst/>
            <a:ahLst/>
            <a:cxnLst/>
            <a:rect l="l" t="t" r="r" b="b"/>
            <a:pathLst>
              <a:path w="5332095" h="523240">
                <a:moveTo>
                  <a:pt x="5331599" y="0"/>
                </a:moveTo>
                <a:lnTo>
                  <a:pt x="0" y="0"/>
                </a:lnTo>
                <a:lnTo>
                  <a:pt x="0" y="523200"/>
                </a:lnTo>
                <a:lnTo>
                  <a:pt x="5331599" y="523200"/>
                </a:lnTo>
                <a:lnTo>
                  <a:pt x="5331599" y="0"/>
                </a:lnTo>
                <a:close/>
              </a:path>
            </a:pathLst>
          </a:custGeom>
          <a:solidFill>
            <a:srgbClr val="7692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6724" y="530859"/>
            <a:ext cx="8830550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197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401924"/>
            <a:ext cx="5410200" cy="533400"/>
          </a:xfrm>
          <a:custGeom>
            <a:avLst/>
            <a:gdLst/>
            <a:ahLst/>
            <a:cxnLst/>
            <a:rect l="l" t="t" r="r" b="b"/>
            <a:pathLst>
              <a:path w="5410200" h="533400">
                <a:moveTo>
                  <a:pt x="5409599" y="0"/>
                </a:moveTo>
                <a:lnTo>
                  <a:pt x="0" y="0"/>
                </a:lnTo>
                <a:lnTo>
                  <a:pt x="0" y="532800"/>
                </a:lnTo>
                <a:lnTo>
                  <a:pt x="5409599" y="532800"/>
                </a:lnTo>
                <a:lnTo>
                  <a:pt x="5409599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197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401924"/>
            <a:ext cx="5410200" cy="533400"/>
          </a:xfrm>
          <a:custGeom>
            <a:avLst/>
            <a:gdLst/>
            <a:ahLst/>
            <a:cxnLst/>
            <a:rect l="l" t="t" r="r" b="b"/>
            <a:pathLst>
              <a:path w="5410200" h="533400">
                <a:moveTo>
                  <a:pt x="5409599" y="0"/>
                </a:moveTo>
                <a:lnTo>
                  <a:pt x="0" y="0"/>
                </a:lnTo>
                <a:lnTo>
                  <a:pt x="0" y="532800"/>
                </a:lnTo>
                <a:lnTo>
                  <a:pt x="5409599" y="532800"/>
                </a:lnTo>
                <a:lnTo>
                  <a:pt x="5409599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7384005" y="5063513"/>
            <a:ext cx="1760220" cy="80010"/>
          </a:xfrm>
          <a:custGeom>
            <a:avLst/>
            <a:gdLst/>
            <a:ahLst/>
            <a:cxnLst/>
            <a:rect l="l" t="t" r="r" b="b"/>
            <a:pathLst>
              <a:path w="1760220" h="80010">
                <a:moveTo>
                  <a:pt x="0" y="0"/>
                </a:moveTo>
                <a:lnTo>
                  <a:pt x="1759993" y="0"/>
                </a:lnTo>
                <a:lnTo>
                  <a:pt x="1759993" y="79985"/>
                </a:lnTo>
                <a:lnTo>
                  <a:pt x="0" y="79985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9063705" y="3290507"/>
            <a:ext cx="80645" cy="1766570"/>
          </a:xfrm>
          <a:custGeom>
            <a:avLst/>
            <a:gdLst/>
            <a:ahLst/>
            <a:cxnLst/>
            <a:rect l="l" t="t" r="r" b="b"/>
            <a:pathLst>
              <a:path w="80645" h="1766570">
                <a:moveTo>
                  <a:pt x="80294" y="0"/>
                </a:moveTo>
                <a:lnTo>
                  <a:pt x="80294" y="1766400"/>
                </a:lnTo>
                <a:lnTo>
                  <a:pt x="0" y="1766400"/>
                </a:lnTo>
                <a:lnTo>
                  <a:pt x="0" y="0"/>
                </a:lnTo>
                <a:lnTo>
                  <a:pt x="80294" y="0"/>
                </a:lnTo>
                <a:close/>
              </a:path>
            </a:pathLst>
          </a:custGeom>
          <a:solidFill>
            <a:srgbClr val="7692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0" y="5063514"/>
            <a:ext cx="1766570" cy="80010"/>
          </a:xfrm>
          <a:custGeom>
            <a:avLst/>
            <a:gdLst/>
            <a:ahLst/>
            <a:cxnLst/>
            <a:rect l="l" t="t" r="r" b="b"/>
            <a:pathLst>
              <a:path w="1766570" h="80010">
                <a:moveTo>
                  <a:pt x="0" y="0"/>
                </a:moveTo>
                <a:lnTo>
                  <a:pt x="1766399" y="0"/>
                </a:lnTo>
                <a:lnTo>
                  <a:pt x="1766399" y="79985"/>
                </a:lnTo>
                <a:lnTo>
                  <a:pt x="0" y="79985"/>
                </a:lnTo>
                <a:lnTo>
                  <a:pt x="0" y="0"/>
                </a:lnTo>
                <a:close/>
              </a:path>
            </a:pathLst>
          </a:custGeom>
          <a:solidFill>
            <a:srgbClr val="7692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9076626" y="0"/>
            <a:ext cx="67945" cy="1163955"/>
          </a:xfrm>
          <a:custGeom>
            <a:avLst/>
            <a:gdLst/>
            <a:ahLst/>
            <a:cxnLst/>
            <a:rect l="l" t="t" r="r" b="b"/>
            <a:pathLst>
              <a:path w="67945" h="1163955">
                <a:moveTo>
                  <a:pt x="67373" y="0"/>
                </a:moveTo>
                <a:lnTo>
                  <a:pt x="67373" y="1163699"/>
                </a:lnTo>
                <a:lnTo>
                  <a:pt x="0" y="1163699"/>
                </a:lnTo>
                <a:lnTo>
                  <a:pt x="0" y="0"/>
                </a:lnTo>
                <a:lnTo>
                  <a:pt x="67373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77999" y="463274"/>
            <a:ext cx="5332095" cy="523240"/>
          </a:xfrm>
          <a:custGeom>
            <a:avLst/>
            <a:gdLst/>
            <a:ahLst/>
            <a:cxnLst/>
            <a:rect l="l" t="t" r="r" b="b"/>
            <a:pathLst>
              <a:path w="5332095" h="523240">
                <a:moveTo>
                  <a:pt x="5331599" y="0"/>
                </a:moveTo>
                <a:lnTo>
                  <a:pt x="0" y="0"/>
                </a:lnTo>
                <a:lnTo>
                  <a:pt x="0" y="523200"/>
                </a:lnTo>
                <a:lnTo>
                  <a:pt x="5331599" y="523200"/>
                </a:lnTo>
                <a:lnTo>
                  <a:pt x="5331599" y="0"/>
                </a:lnTo>
                <a:close/>
              </a:path>
            </a:pathLst>
          </a:custGeom>
          <a:solidFill>
            <a:srgbClr val="7692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197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497495" y="1501863"/>
            <a:ext cx="5799455" cy="960119"/>
          </a:xfrm>
          <a:custGeom>
            <a:avLst/>
            <a:gdLst/>
            <a:ahLst/>
            <a:cxnLst/>
            <a:rect l="l" t="t" r="r" b="b"/>
            <a:pathLst>
              <a:path w="5799455" h="960119">
                <a:moveTo>
                  <a:pt x="5799366" y="0"/>
                </a:moveTo>
                <a:lnTo>
                  <a:pt x="0" y="0"/>
                </a:lnTo>
                <a:lnTo>
                  <a:pt x="0" y="127609"/>
                </a:lnTo>
                <a:lnTo>
                  <a:pt x="0" y="959573"/>
                </a:lnTo>
                <a:lnTo>
                  <a:pt x="5799366" y="959573"/>
                </a:lnTo>
                <a:lnTo>
                  <a:pt x="5799366" y="127609"/>
                </a:lnTo>
                <a:lnTo>
                  <a:pt x="579936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7384005" y="5063513"/>
            <a:ext cx="1760220" cy="80010"/>
          </a:xfrm>
          <a:custGeom>
            <a:avLst/>
            <a:gdLst/>
            <a:ahLst/>
            <a:cxnLst/>
            <a:rect l="l" t="t" r="r" b="b"/>
            <a:pathLst>
              <a:path w="1760220" h="80010">
                <a:moveTo>
                  <a:pt x="0" y="0"/>
                </a:moveTo>
                <a:lnTo>
                  <a:pt x="1759993" y="0"/>
                </a:lnTo>
                <a:lnTo>
                  <a:pt x="1759993" y="79985"/>
                </a:lnTo>
                <a:lnTo>
                  <a:pt x="0" y="79985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9063705" y="3290507"/>
            <a:ext cx="80645" cy="1766570"/>
          </a:xfrm>
          <a:custGeom>
            <a:avLst/>
            <a:gdLst/>
            <a:ahLst/>
            <a:cxnLst/>
            <a:rect l="l" t="t" r="r" b="b"/>
            <a:pathLst>
              <a:path w="80645" h="1766570">
                <a:moveTo>
                  <a:pt x="80294" y="0"/>
                </a:moveTo>
                <a:lnTo>
                  <a:pt x="80294" y="1766400"/>
                </a:lnTo>
                <a:lnTo>
                  <a:pt x="0" y="1766400"/>
                </a:lnTo>
                <a:lnTo>
                  <a:pt x="0" y="0"/>
                </a:lnTo>
                <a:lnTo>
                  <a:pt x="80294" y="0"/>
                </a:lnTo>
                <a:close/>
              </a:path>
            </a:pathLst>
          </a:custGeom>
          <a:solidFill>
            <a:srgbClr val="7692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0" y="5063514"/>
            <a:ext cx="1766570" cy="80010"/>
          </a:xfrm>
          <a:custGeom>
            <a:avLst/>
            <a:gdLst/>
            <a:ahLst/>
            <a:cxnLst/>
            <a:rect l="l" t="t" r="r" b="b"/>
            <a:pathLst>
              <a:path w="1766570" h="80010">
                <a:moveTo>
                  <a:pt x="0" y="0"/>
                </a:moveTo>
                <a:lnTo>
                  <a:pt x="1766399" y="0"/>
                </a:lnTo>
                <a:lnTo>
                  <a:pt x="1766399" y="79985"/>
                </a:lnTo>
                <a:lnTo>
                  <a:pt x="0" y="79985"/>
                </a:lnTo>
                <a:lnTo>
                  <a:pt x="0" y="0"/>
                </a:lnTo>
                <a:close/>
              </a:path>
            </a:pathLst>
          </a:custGeom>
          <a:solidFill>
            <a:srgbClr val="7692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9076626" y="0"/>
            <a:ext cx="67945" cy="1163955"/>
          </a:xfrm>
          <a:custGeom>
            <a:avLst/>
            <a:gdLst/>
            <a:ahLst/>
            <a:cxnLst/>
            <a:rect l="l" t="t" r="r" b="b"/>
            <a:pathLst>
              <a:path w="67945" h="1163955">
                <a:moveTo>
                  <a:pt x="67373" y="0"/>
                </a:moveTo>
                <a:lnTo>
                  <a:pt x="67373" y="1163699"/>
                </a:lnTo>
                <a:lnTo>
                  <a:pt x="0" y="1163699"/>
                </a:lnTo>
                <a:lnTo>
                  <a:pt x="0" y="0"/>
                </a:lnTo>
                <a:lnTo>
                  <a:pt x="67373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1668260" y="1629465"/>
            <a:ext cx="5716270" cy="942340"/>
          </a:xfrm>
          <a:custGeom>
            <a:avLst/>
            <a:gdLst/>
            <a:ahLst/>
            <a:cxnLst/>
            <a:rect l="l" t="t" r="r" b="b"/>
            <a:pathLst>
              <a:path w="5716270" h="942339">
                <a:moveTo>
                  <a:pt x="5715745" y="0"/>
                </a:moveTo>
                <a:lnTo>
                  <a:pt x="0" y="0"/>
                </a:lnTo>
                <a:lnTo>
                  <a:pt x="0" y="942282"/>
                </a:lnTo>
                <a:lnTo>
                  <a:pt x="5715745" y="942282"/>
                </a:lnTo>
                <a:lnTo>
                  <a:pt x="5715745" y="0"/>
                </a:lnTo>
                <a:close/>
              </a:path>
            </a:pathLst>
          </a:custGeom>
          <a:solidFill>
            <a:srgbClr val="7692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51419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63313" y="1862835"/>
            <a:ext cx="2017372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20.png"/><Relationship Id="rId7" Type="http://schemas.openxmlformats.org/officeDocument/2006/relationships/image" Target="../media/image30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31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19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6724" y="530859"/>
            <a:ext cx="285623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b="1">
                <a:solidFill>
                  <a:srgbClr val="FFFFFF"/>
                </a:solidFill>
                <a:latin typeface="Arial"/>
                <a:cs typeface="Arial"/>
              </a:rPr>
              <a:t>Competitive</a:t>
            </a:r>
            <a:r>
              <a:rPr dirty="0" sz="22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FFFFFF"/>
                </a:solidFill>
                <a:latin typeface="Arial"/>
                <a:cs typeface="Arial"/>
              </a:rPr>
              <a:t>Analysis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133446" y="1356765"/>
            <a:ext cx="6731000" cy="2693670"/>
            <a:chOff x="2133446" y="1356765"/>
            <a:chExt cx="6731000" cy="2693670"/>
          </a:xfrm>
        </p:grpSpPr>
        <p:sp>
          <p:nvSpPr>
            <p:cNvPr id="4" name="object 4"/>
            <p:cNvSpPr/>
            <p:nvPr/>
          </p:nvSpPr>
          <p:spPr>
            <a:xfrm>
              <a:off x="2142971" y="1366290"/>
              <a:ext cx="0" cy="2674620"/>
            </a:xfrm>
            <a:custGeom>
              <a:avLst/>
              <a:gdLst/>
              <a:ahLst/>
              <a:cxnLst/>
              <a:rect l="l" t="t" r="r" b="b"/>
              <a:pathLst>
                <a:path w="0" h="2674620">
                  <a:moveTo>
                    <a:pt x="0" y="0"/>
                  </a:moveTo>
                  <a:lnTo>
                    <a:pt x="1" y="2674459"/>
                  </a:lnTo>
                </a:path>
              </a:pathLst>
            </a:custGeom>
            <a:ln w="19050">
              <a:solidFill>
                <a:srgbClr val="7030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523487" y="1380008"/>
              <a:ext cx="33020" cy="2649220"/>
            </a:xfrm>
            <a:custGeom>
              <a:avLst/>
              <a:gdLst/>
              <a:ahLst/>
              <a:cxnLst/>
              <a:rect l="l" t="t" r="r" b="b"/>
              <a:pathLst>
                <a:path w="33020" h="2649220">
                  <a:moveTo>
                    <a:pt x="32402" y="0"/>
                  </a:moveTo>
                  <a:lnTo>
                    <a:pt x="0" y="2648865"/>
                  </a:lnTo>
                </a:path>
              </a:pathLst>
            </a:custGeom>
            <a:ln w="19050">
              <a:solidFill>
                <a:srgbClr val="3F315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878958" y="1380008"/>
              <a:ext cx="0" cy="2660015"/>
            </a:xfrm>
            <a:custGeom>
              <a:avLst/>
              <a:gdLst/>
              <a:ahLst/>
              <a:cxnLst/>
              <a:rect l="l" t="t" r="r" b="b"/>
              <a:pathLst>
                <a:path w="0" h="2660015">
                  <a:moveTo>
                    <a:pt x="0" y="0"/>
                  </a:moveTo>
                  <a:lnTo>
                    <a:pt x="1" y="2659705"/>
                  </a:lnTo>
                </a:path>
              </a:pathLst>
            </a:custGeom>
            <a:ln w="19050">
              <a:solidFill>
                <a:srgbClr val="7030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219336" y="1754287"/>
              <a:ext cx="1608455" cy="520700"/>
            </a:xfrm>
            <a:custGeom>
              <a:avLst/>
              <a:gdLst/>
              <a:ahLst/>
              <a:cxnLst/>
              <a:rect l="l" t="t" r="r" b="b"/>
              <a:pathLst>
                <a:path w="1608454" h="520700">
                  <a:moveTo>
                    <a:pt x="1589474" y="0"/>
                  </a:moveTo>
                  <a:lnTo>
                    <a:pt x="18578" y="0"/>
                  </a:lnTo>
                  <a:lnTo>
                    <a:pt x="11346" y="1460"/>
                  </a:lnTo>
                  <a:lnTo>
                    <a:pt x="5441" y="5441"/>
                  </a:lnTo>
                  <a:lnTo>
                    <a:pt x="1459" y="11347"/>
                  </a:lnTo>
                  <a:lnTo>
                    <a:pt x="0" y="18580"/>
                  </a:lnTo>
                  <a:lnTo>
                    <a:pt x="0" y="501731"/>
                  </a:lnTo>
                  <a:lnTo>
                    <a:pt x="1459" y="508963"/>
                  </a:lnTo>
                  <a:lnTo>
                    <a:pt x="5441" y="514869"/>
                  </a:lnTo>
                  <a:lnTo>
                    <a:pt x="11346" y="518851"/>
                  </a:lnTo>
                  <a:lnTo>
                    <a:pt x="18578" y="520311"/>
                  </a:lnTo>
                  <a:lnTo>
                    <a:pt x="1589474" y="520311"/>
                  </a:lnTo>
                  <a:lnTo>
                    <a:pt x="1596707" y="518851"/>
                  </a:lnTo>
                  <a:lnTo>
                    <a:pt x="1602613" y="514869"/>
                  </a:lnTo>
                  <a:lnTo>
                    <a:pt x="1606594" y="508963"/>
                  </a:lnTo>
                  <a:lnTo>
                    <a:pt x="1608054" y="501731"/>
                  </a:lnTo>
                  <a:lnTo>
                    <a:pt x="1608054" y="18580"/>
                  </a:lnTo>
                  <a:lnTo>
                    <a:pt x="1606594" y="11347"/>
                  </a:lnTo>
                  <a:lnTo>
                    <a:pt x="1602613" y="5441"/>
                  </a:lnTo>
                  <a:lnTo>
                    <a:pt x="1596707" y="1460"/>
                  </a:lnTo>
                  <a:lnTo>
                    <a:pt x="1589474" y="0"/>
                  </a:lnTo>
                  <a:close/>
                </a:path>
              </a:pathLst>
            </a:custGeom>
            <a:solidFill>
              <a:srgbClr val="C7673D">
                <a:alpha val="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913272" y="1754287"/>
              <a:ext cx="1585595" cy="520700"/>
            </a:xfrm>
            <a:custGeom>
              <a:avLst/>
              <a:gdLst/>
              <a:ahLst/>
              <a:cxnLst/>
              <a:rect l="l" t="t" r="r" b="b"/>
              <a:pathLst>
                <a:path w="1585595" h="520700">
                  <a:moveTo>
                    <a:pt x="1558293" y="0"/>
                  </a:moveTo>
                  <a:lnTo>
                    <a:pt x="27217" y="0"/>
                  </a:lnTo>
                  <a:lnTo>
                    <a:pt x="16623" y="2138"/>
                  </a:lnTo>
                  <a:lnTo>
                    <a:pt x="7971" y="7971"/>
                  </a:lnTo>
                  <a:lnTo>
                    <a:pt x="2138" y="16623"/>
                  </a:lnTo>
                  <a:lnTo>
                    <a:pt x="0" y="27217"/>
                  </a:lnTo>
                  <a:lnTo>
                    <a:pt x="0" y="493094"/>
                  </a:lnTo>
                  <a:lnTo>
                    <a:pt x="2138" y="503688"/>
                  </a:lnTo>
                  <a:lnTo>
                    <a:pt x="7971" y="512339"/>
                  </a:lnTo>
                  <a:lnTo>
                    <a:pt x="16623" y="518172"/>
                  </a:lnTo>
                  <a:lnTo>
                    <a:pt x="27217" y="520311"/>
                  </a:lnTo>
                  <a:lnTo>
                    <a:pt x="1558293" y="520311"/>
                  </a:lnTo>
                  <a:lnTo>
                    <a:pt x="1568888" y="518172"/>
                  </a:lnTo>
                  <a:lnTo>
                    <a:pt x="1577539" y="512339"/>
                  </a:lnTo>
                  <a:lnTo>
                    <a:pt x="1583372" y="503688"/>
                  </a:lnTo>
                  <a:lnTo>
                    <a:pt x="1585511" y="493094"/>
                  </a:lnTo>
                  <a:lnTo>
                    <a:pt x="1585511" y="27217"/>
                  </a:lnTo>
                  <a:lnTo>
                    <a:pt x="1583372" y="16623"/>
                  </a:lnTo>
                  <a:lnTo>
                    <a:pt x="1577539" y="7971"/>
                  </a:lnTo>
                  <a:lnTo>
                    <a:pt x="1568888" y="2138"/>
                  </a:lnTo>
                  <a:lnTo>
                    <a:pt x="1558293" y="0"/>
                  </a:lnTo>
                  <a:close/>
                </a:path>
              </a:pathLst>
            </a:custGeom>
            <a:solidFill>
              <a:srgbClr val="D8D8D8">
                <a:alpha val="4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225335" y="1366290"/>
              <a:ext cx="25400" cy="2663190"/>
            </a:xfrm>
            <a:custGeom>
              <a:avLst/>
              <a:gdLst/>
              <a:ahLst/>
              <a:cxnLst/>
              <a:rect l="l" t="t" r="r" b="b"/>
              <a:pathLst>
                <a:path w="25400" h="2663190">
                  <a:moveTo>
                    <a:pt x="25077" y="0"/>
                  </a:moveTo>
                  <a:lnTo>
                    <a:pt x="0" y="2662716"/>
                  </a:lnTo>
                </a:path>
              </a:pathLst>
            </a:custGeom>
            <a:ln w="19050">
              <a:solidFill>
                <a:srgbClr val="3F315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584776" y="1754287"/>
              <a:ext cx="1608455" cy="520700"/>
            </a:xfrm>
            <a:custGeom>
              <a:avLst/>
              <a:gdLst/>
              <a:ahLst/>
              <a:cxnLst/>
              <a:rect l="l" t="t" r="r" b="b"/>
              <a:pathLst>
                <a:path w="1608454" h="520700">
                  <a:moveTo>
                    <a:pt x="1589474" y="0"/>
                  </a:moveTo>
                  <a:lnTo>
                    <a:pt x="18580" y="0"/>
                  </a:lnTo>
                  <a:lnTo>
                    <a:pt x="11347" y="1460"/>
                  </a:lnTo>
                  <a:lnTo>
                    <a:pt x="5441" y="5441"/>
                  </a:lnTo>
                  <a:lnTo>
                    <a:pt x="1460" y="11347"/>
                  </a:lnTo>
                  <a:lnTo>
                    <a:pt x="0" y="18580"/>
                  </a:lnTo>
                  <a:lnTo>
                    <a:pt x="0" y="501731"/>
                  </a:lnTo>
                  <a:lnTo>
                    <a:pt x="1460" y="508963"/>
                  </a:lnTo>
                  <a:lnTo>
                    <a:pt x="5441" y="514869"/>
                  </a:lnTo>
                  <a:lnTo>
                    <a:pt x="11347" y="518851"/>
                  </a:lnTo>
                  <a:lnTo>
                    <a:pt x="18580" y="520311"/>
                  </a:lnTo>
                  <a:lnTo>
                    <a:pt x="1589474" y="520311"/>
                  </a:lnTo>
                  <a:lnTo>
                    <a:pt x="1596707" y="518851"/>
                  </a:lnTo>
                  <a:lnTo>
                    <a:pt x="1602613" y="514869"/>
                  </a:lnTo>
                  <a:lnTo>
                    <a:pt x="1606594" y="508963"/>
                  </a:lnTo>
                  <a:lnTo>
                    <a:pt x="1608054" y="501731"/>
                  </a:lnTo>
                  <a:lnTo>
                    <a:pt x="1608054" y="18580"/>
                  </a:lnTo>
                  <a:lnTo>
                    <a:pt x="1606594" y="11347"/>
                  </a:lnTo>
                  <a:lnTo>
                    <a:pt x="1602613" y="5441"/>
                  </a:lnTo>
                  <a:lnTo>
                    <a:pt x="1596707" y="1460"/>
                  </a:lnTo>
                  <a:lnTo>
                    <a:pt x="1589474" y="0"/>
                  </a:lnTo>
                  <a:close/>
                </a:path>
              </a:pathLst>
            </a:custGeom>
            <a:solidFill>
              <a:srgbClr val="C7673D">
                <a:alpha val="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278714" y="1754287"/>
              <a:ext cx="1585595" cy="520700"/>
            </a:xfrm>
            <a:custGeom>
              <a:avLst/>
              <a:gdLst/>
              <a:ahLst/>
              <a:cxnLst/>
              <a:rect l="l" t="t" r="r" b="b"/>
              <a:pathLst>
                <a:path w="1585595" h="520700">
                  <a:moveTo>
                    <a:pt x="1558292" y="0"/>
                  </a:moveTo>
                  <a:lnTo>
                    <a:pt x="27217" y="0"/>
                  </a:lnTo>
                  <a:lnTo>
                    <a:pt x="16623" y="2138"/>
                  </a:lnTo>
                  <a:lnTo>
                    <a:pt x="7971" y="7971"/>
                  </a:lnTo>
                  <a:lnTo>
                    <a:pt x="2138" y="16623"/>
                  </a:lnTo>
                  <a:lnTo>
                    <a:pt x="0" y="27217"/>
                  </a:lnTo>
                  <a:lnTo>
                    <a:pt x="0" y="493094"/>
                  </a:lnTo>
                  <a:lnTo>
                    <a:pt x="2138" y="503688"/>
                  </a:lnTo>
                  <a:lnTo>
                    <a:pt x="7971" y="512339"/>
                  </a:lnTo>
                  <a:lnTo>
                    <a:pt x="16623" y="518172"/>
                  </a:lnTo>
                  <a:lnTo>
                    <a:pt x="27217" y="520311"/>
                  </a:lnTo>
                  <a:lnTo>
                    <a:pt x="1558292" y="520311"/>
                  </a:lnTo>
                  <a:lnTo>
                    <a:pt x="1568887" y="518172"/>
                  </a:lnTo>
                  <a:lnTo>
                    <a:pt x="1577539" y="512339"/>
                  </a:lnTo>
                  <a:lnTo>
                    <a:pt x="1583372" y="503688"/>
                  </a:lnTo>
                  <a:lnTo>
                    <a:pt x="1585511" y="493094"/>
                  </a:lnTo>
                  <a:lnTo>
                    <a:pt x="1585511" y="27217"/>
                  </a:lnTo>
                  <a:lnTo>
                    <a:pt x="1583372" y="16623"/>
                  </a:lnTo>
                  <a:lnTo>
                    <a:pt x="1577539" y="7971"/>
                  </a:lnTo>
                  <a:lnTo>
                    <a:pt x="1568887" y="2138"/>
                  </a:lnTo>
                  <a:lnTo>
                    <a:pt x="1558292" y="0"/>
                  </a:lnTo>
                  <a:close/>
                </a:path>
              </a:pathLst>
            </a:custGeom>
            <a:solidFill>
              <a:srgbClr val="D8D8D8">
                <a:alpha val="4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219336" y="2331613"/>
              <a:ext cx="1608455" cy="520700"/>
            </a:xfrm>
            <a:custGeom>
              <a:avLst/>
              <a:gdLst/>
              <a:ahLst/>
              <a:cxnLst/>
              <a:rect l="l" t="t" r="r" b="b"/>
              <a:pathLst>
                <a:path w="1608454" h="520700">
                  <a:moveTo>
                    <a:pt x="1589474" y="0"/>
                  </a:moveTo>
                  <a:lnTo>
                    <a:pt x="18578" y="0"/>
                  </a:lnTo>
                  <a:lnTo>
                    <a:pt x="11346" y="1460"/>
                  </a:lnTo>
                  <a:lnTo>
                    <a:pt x="5441" y="5441"/>
                  </a:lnTo>
                  <a:lnTo>
                    <a:pt x="1459" y="11347"/>
                  </a:lnTo>
                  <a:lnTo>
                    <a:pt x="0" y="18578"/>
                  </a:lnTo>
                  <a:lnTo>
                    <a:pt x="0" y="501731"/>
                  </a:lnTo>
                  <a:lnTo>
                    <a:pt x="1459" y="508963"/>
                  </a:lnTo>
                  <a:lnTo>
                    <a:pt x="5441" y="514868"/>
                  </a:lnTo>
                  <a:lnTo>
                    <a:pt x="11346" y="518850"/>
                  </a:lnTo>
                  <a:lnTo>
                    <a:pt x="18578" y="520310"/>
                  </a:lnTo>
                  <a:lnTo>
                    <a:pt x="1589474" y="520310"/>
                  </a:lnTo>
                  <a:lnTo>
                    <a:pt x="1596707" y="518850"/>
                  </a:lnTo>
                  <a:lnTo>
                    <a:pt x="1602613" y="514868"/>
                  </a:lnTo>
                  <a:lnTo>
                    <a:pt x="1606594" y="508963"/>
                  </a:lnTo>
                  <a:lnTo>
                    <a:pt x="1608054" y="501731"/>
                  </a:lnTo>
                  <a:lnTo>
                    <a:pt x="1608054" y="18578"/>
                  </a:lnTo>
                  <a:lnTo>
                    <a:pt x="1606594" y="11347"/>
                  </a:lnTo>
                  <a:lnTo>
                    <a:pt x="1602613" y="5441"/>
                  </a:lnTo>
                  <a:lnTo>
                    <a:pt x="1596707" y="1460"/>
                  </a:lnTo>
                  <a:lnTo>
                    <a:pt x="1589474" y="0"/>
                  </a:lnTo>
                  <a:close/>
                </a:path>
              </a:pathLst>
            </a:custGeom>
            <a:solidFill>
              <a:srgbClr val="C7673D">
                <a:alpha val="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913272" y="2331613"/>
              <a:ext cx="1585595" cy="520700"/>
            </a:xfrm>
            <a:custGeom>
              <a:avLst/>
              <a:gdLst/>
              <a:ahLst/>
              <a:cxnLst/>
              <a:rect l="l" t="t" r="r" b="b"/>
              <a:pathLst>
                <a:path w="1585595" h="520700">
                  <a:moveTo>
                    <a:pt x="1558293" y="0"/>
                  </a:moveTo>
                  <a:lnTo>
                    <a:pt x="27217" y="0"/>
                  </a:lnTo>
                  <a:lnTo>
                    <a:pt x="16623" y="2138"/>
                  </a:lnTo>
                  <a:lnTo>
                    <a:pt x="7971" y="7971"/>
                  </a:lnTo>
                  <a:lnTo>
                    <a:pt x="2138" y="16623"/>
                  </a:lnTo>
                  <a:lnTo>
                    <a:pt x="0" y="27217"/>
                  </a:lnTo>
                  <a:lnTo>
                    <a:pt x="0" y="493092"/>
                  </a:lnTo>
                  <a:lnTo>
                    <a:pt x="2138" y="503686"/>
                  </a:lnTo>
                  <a:lnTo>
                    <a:pt x="7971" y="512338"/>
                  </a:lnTo>
                  <a:lnTo>
                    <a:pt x="16623" y="518171"/>
                  </a:lnTo>
                  <a:lnTo>
                    <a:pt x="27217" y="520310"/>
                  </a:lnTo>
                  <a:lnTo>
                    <a:pt x="1558293" y="520310"/>
                  </a:lnTo>
                  <a:lnTo>
                    <a:pt x="1568888" y="518171"/>
                  </a:lnTo>
                  <a:lnTo>
                    <a:pt x="1577539" y="512338"/>
                  </a:lnTo>
                  <a:lnTo>
                    <a:pt x="1583372" y="503686"/>
                  </a:lnTo>
                  <a:lnTo>
                    <a:pt x="1585511" y="493092"/>
                  </a:lnTo>
                  <a:lnTo>
                    <a:pt x="1585511" y="27217"/>
                  </a:lnTo>
                  <a:lnTo>
                    <a:pt x="1583372" y="16623"/>
                  </a:lnTo>
                  <a:lnTo>
                    <a:pt x="1577539" y="7971"/>
                  </a:lnTo>
                  <a:lnTo>
                    <a:pt x="1568888" y="2138"/>
                  </a:lnTo>
                  <a:lnTo>
                    <a:pt x="1558293" y="0"/>
                  </a:lnTo>
                  <a:close/>
                </a:path>
              </a:pathLst>
            </a:custGeom>
            <a:solidFill>
              <a:srgbClr val="D8D8D8">
                <a:alpha val="4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584776" y="2331613"/>
              <a:ext cx="1608455" cy="520700"/>
            </a:xfrm>
            <a:custGeom>
              <a:avLst/>
              <a:gdLst/>
              <a:ahLst/>
              <a:cxnLst/>
              <a:rect l="l" t="t" r="r" b="b"/>
              <a:pathLst>
                <a:path w="1608454" h="520700">
                  <a:moveTo>
                    <a:pt x="1589474" y="0"/>
                  </a:moveTo>
                  <a:lnTo>
                    <a:pt x="18580" y="0"/>
                  </a:lnTo>
                  <a:lnTo>
                    <a:pt x="11347" y="1460"/>
                  </a:lnTo>
                  <a:lnTo>
                    <a:pt x="5441" y="5441"/>
                  </a:lnTo>
                  <a:lnTo>
                    <a:pt x="1460" y="11347"/>
                  </a:lnTo>
                  <a:lnTo>
                    <a:pt x="0" y="18578"/>
                  </a:lnTo>
                  <a:lnTo>
                    <a:pt x="0" y="501731"/>
                  </a:lnTo>
                  <a:lnTo>
                    <a:pt x="1460" y="508963"/>
                  </a:lnTo>
                  <a:lnTo>
                    <a:pt x="5441" y="514868"/>
                  </a:lnTo>
                  <a:lnTo>
                    <a:pt x="11347" y="518850"/>
                  </a:lnTo>
                  <a:lnTo>
                    <a:pt x="18580" y="520310"/>
                  </a:lnTo>
                  <a:lnTo>
                    <a:pt x="1589474" y="520310"/>
                  </a:lnTo>
                  <a:lnTo>
                    <a:pt x="1596707" y="518850"/>
                  </a:lnTo>
                  <a:lnTo>
                    <a:pt x="1602613" y="514868"/>
                  </a:lnTo>
                  <a:lnTo>
                    <a:pt x="1606594" y="508963"/>
                  </a:lnTo>
                  <a:lnTo>
                    <a:pt x="1608054" y="501731"/>
                  </a:lnTo>
                  <a:lnTo>
                    <a:pt x="1608054" y="18578"/>
                  </a:lnTo>
                  <a:lnTo>
                    <a:pt x="1606594" y="11347"/>
                  </a:lnTo>
                  <a:lnTo>
                    <a:pt x="1602613" y="5441"/>
                  </a:lnTo>
                  <a:lnTo>
                    <a:pt x="1596707" y="1460"/>
                  </a:lnTo>
                  <a:lnTo>
                    <a:pt x="1589474" y="0"/>
                  </a:lnTo>
                  <a:close/>
                </a:path>
              </a:pathLst>
            </a:custGeom>
            <a:solidFill>
              <a:srgbClr val="C7673D">
                <a:alpha val="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278714" y="2331613"/>
              <a:ext cx="1585595" cy="520700"/>
            </a:xfrm>
            <a:custGeom>
              <a:avLst/>
              <a:gdLst/>
              <a:ahLst/>
              <a:cxnLst/>
              <a:rect l="l" t="t" r="r" b="b"/>
              <a:pathLst>
                <a:path w="1585595" h="520700">
                  <a:moveTo>
                    <a:pt x="1558292" y="0"/>
                  </a:moveTo>
                  <a:lnTo>
                    <a:pt x="27217" y="0"/>
                  </a:lnTo>
                  <a:lnTo>
                    <a:pt x="16623" y="2138"/>
                  </a:lnTo>
                  <a:lnTo>
                    <a:pt x="7971" y="7971"/>
                  </a:lnTo>
                  <a:lnTo>
                    <a:pt x="2138" y="16623"/>
                  </a:lnTo>
                  <a:lnTo>
                    <a:pt x="0" y="27217"/>
                  </a:lnTo>
                  <a:lnTo>
                    <a:pt x="0" y="493092"/>
                  </a:lnTo>
                  <a:lnTo>
                    <a:pt x="2138" y="503686"/>
                  </a:lnTo>
                  <a:lnTo>
                    <a:pt x="7971" y="512338"/>
                  </a:lnTo>
                  <a:lnTo>
                    <a:pt x="16623" y="518171"/>
                  </a:lnTo>
                  <a:lnTo>
                    <a:pt x="27217" y="520310"/>
                  </a:lnTo>
                  <a:lnTo>
                    <a:pt x="1558292" y="520310"/>
                  </a:lnTo>
                  <a:lnTo>
                    <a:pt x="1568887" y="518171"/>
                  </a:lnTo>
                  <a:lnTo>
                    <a:pt x="1577539" y="512338"/>
                  </a:lnTo>
                  <a:lnTo>
                    <a:pt x="1583372" y="503686"/>
                  </a:lnTo>
                  <a:lnTo>
                    <a:pt x="1585511" y="493092"/>
                  </a:lnTo>
                  <a:lnTo>
                    <a:pt x="1585511" y="27217"/>
                  </a:lnTo>
                  <a:lnTo>
                    <a:pt x="1583372" y="16623"/>
                  </a:lnTo>
                  <a:lnTo>
                    <a:pt x="1577539" y="7971"/>
                  </a:lnTo>
                  <a:lnTo>
                    <a:pt x="1568887" y="2138"/>
                  </a:lnTo>
                  <a:lnTo>
                    <a:pt x="1558292" y="0"/>
                  </a:lnTo>
                  <a:close/>
                </a:path>
              </a:pathLst>
            </a:custGeom>
            <a:solidFill>
              <a:srgbClr val="D8D8D8">
                <a:alpha val="4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208848" y="2884698"/>
              <a:ext cx="1608455" cy="520700"/>
            </a:xfrm>
            <a:custGeom>
              <a:avLst/>
              <a:gdLst/>
              <a:ahLst/>
              <a:cxnLst/>
              <a:rect l="l" t="t" r="r" b="b"/>
              <a:pathLst>
                <a:path w="1608454" h="520700">
                  <a:moveTo>
                    <a:pt x="1589476" y="0"/>
                  </a:moveTo>
                  <a:lnTo>
                    <a:pt x="18580" y="0"/>
                  </a:lnTo>
                  <a:lnTo>
                    <a:pt x="11347" y="1460"/>
                  </a:lnTo>
                  <a:lnTo>
                    <a:pt x="5441" y="5441"/>
                  </a:lnTo>
                  <a:lnTo>
                    <a:pt x="1460" y="11347"/>
                  </a:lnTo>
                  <a:lnTo>
                    <a:pt x="0" y="18578"/>
                  </a:lnTo>
                  <a:lnTo>
                    <a:pt x="0" y="501731"/>
                  </a:lnTo>
                  <a:lnTo>
                    <a:pt x="1460" y="508962"/>
                  </a:lnTo>
                  <a:lnTo>
                    <a:pt x="5441" y="514868"/>
                  </a:lnTo>
                  <a:lnTo>
                    <a:pt x="11347" y="518850"/>
                  </a:lnTo>
                  <a:lnTo>
                    <a:pt x="18580" y="520310"/>
                  </a:lnTo>
                  <a:lnTo>
                    <a:pt x="1589476" y="520310"/>
                  </a:lnTo>
                  <a:lnTo>
                    <a:pt x="1596707" y="518850"/>
                  </a:lnTo>
                  <a:lnTo>
                    <a:pt x="1602613" y="514868"/>
                  </a:lnTo>
                  <a:lnTo>
                    <a:pt x="1606594" y="508962"/>
                  </a:lnTo>
                  <a:lnTo>
                    <a:pt x="1608054" y="501731"/>
                  </a:lnTo>
                  <a:lnTo>
                    <a:pt x="1608054" y="18578"/>
                  </a:lnTo>
                  <a:lnTo>
                    <a:pt x="1606594" y="11347"/>
                  </a:lnTo>
                  <a:lnTo>
                    <a:pt x="1602613" y="5441"/>
                  </a:lnTo>
                  <a:lnTo>
                    <a:pt x="1596707" y="1460"/>
                  </a:lnTo>
                  <a:lnTo>
                    <a:pt x="1589476" y="0"/>
                  </a:lnTo>
                  <a:close/>
                </a:path>
              </a:pathLst>
            </a:custGeom>
            <a:solidFill>
              <a:srgbClr val="C7673D">
                <a:alpha val="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902786" y="2884698"/>
              <a:ext cx="1585595" cy="520700"/>
            </a:xfrm>
            <a:custGeom>
              <a:avLst/>
              <a:gdLst/>
              <a:ahLst/>
              <a:cxnLst/>
              <a:rect l="l" t="t" r="r" b="b"/>
              <a:pathLst>
                <a:path w="1585595" h="520700">
                  <a:moveTo>
                    <a:pt x="1558293" y="0"/>
                  </a:moveTo>
                  <a:lnTo>
                    <a:pt x="27217" y="0"/>
                  </a:lnTo>
                  <a:lnTo>
                    <a:pt x="16623" y="2138"/>
                  </a:lnTo>
                  <a:lnTo>
                    <a:pt x="7971" y="7971"/>
                  </a:lnTo>
                  <a:lnTo>
                    <a:pt x="2138" y="16623"/>
                  </a:lnTo>
                  <a:lnTo>
                    <a:pt x="0" y="27217"/>
                  </a:lnTo>
                  <a:lnTo>
                    <a:pt x="0" y="493092"/>
                  </a:lnTo>
                  <a:lnTo>
                    <a:pt x="2138" y="503686"/>
                  </a:lnTo>
                  <a:lnTo>
                    <a:pt x="7971" y="512338"/>
                  </a:lnTo>
                  <a:lnTo>
                    <a:pt x="16623" y="518171"/>
                  </a:lnTo>
                  <a:lnTo>
                    <a:pt x="27217" y="520310"/>
                  </a:lnTo>
                  <a:lnTo>
                    <a:pt x="1558293" y="520310"/>
                  </a:lnTo>
                  <a:lnTo>
                    <a:pt x="1568888" y="518171"/>
                  </a:lnTo>
                  <a:lnTo>
                    <a:pt x="1577539" y="512338"/>
                  </a:lnTo>
                  <a:lnTo>
                    <a:pt x="1583372" y="503686"/>
                  </a:lnTo>
                  <a:lnTo>
                    <a:pt x="1585511" y="493092"/>
                  </a:lnTo>
                  <a:lnTo>
                    <a:pt x="1585511" y="27217"/>
                  </a:lnTo>
                  <a:lnTo>
                    <a:pt x="1583372" y="16623"/>
                  </a:lnTo>
                  <a:lnTo>
                    <a:pt x="1577539" y="7971"/>
                  </a:lnTo>
                  <a:lnTo>
                    <a:pt x="1568888" y="2138"/>
                  </a:lnTo>
                  <a:lnTo>
                    <a:pt x="1558293" y="0"/>
                  </a:lnTo>
                  <a:close/>
                </a:path>
              </a:pathLst>
            </a:custGeom>
            <a:solidFill>
              <a:srgbClr val="D8D8D8">
                <a:alpha val="4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574290" y="2884698"/>
              <a:ext cx="1608455" cy="520700"/>
            </a:xfrm>
            <a:custGeom>
              <a:avLst/>
              <a:gdLst/>
              <a:ahLst/>
              <a:cxnLst/>
              <a:rect l="l" t="t" r="r" b="b"/>
              <a:pathLst>
                <a:path w="1608454" h="520700">
                  <a:moveTo>
                    <a:pt x="1589474" y="0"/>
                  </a:moveTo>
                  <a:lnTo>
                    <a:pt x="18578" y="0"/>
                  </a:lnTo>
                  <a:lnTo>
                    <a:pt x="11347" y="1460"/>
                  </a:lnTo>
                  <a:lnTo>
                    <a:pt x="5441" y="5441"/>
                  </a:lnTo>
                  <a:lnTo>
                    <a:pt x="1460" y="11347"/>
                  </a:lnTo>
                  <a:lnTo>
                    <a:pt x="0" y="18578"/>
                  </a:lnTo>
                  <a:lnTo>
                    <a:pt x="0" y="501731"/>
                  </a:lnTo>
                  <a:lnTo>
                    <a:pt x="1460" y="508962"/>
                  </a:lnTo>
                  <a:lnTo>
                    <a:pt x="5441" y="514868"/>
                  </a:lnTo>
                  <a:lnTo>
                    <a:pt x="11347" y="518850"/>
                  </a:lnTo>
                  <a:lnTo>
                    <a:pt x="18578" y="520310"/>
                  </a:lnTo>
                  <a:lnTo>
                    <a:pt x="1589474" y="520310"/>
                  </a:lnTo>
                  <a:lnTo>
                    <a:pt x="1596707" y="518850"/>
                  </a:lnTo>
                  <a:lnTo>
                    <a:pt x="1602613" y="514868"/>
                  </a:lnTo>
                  <a:lnTo>
                    <a:pt x="1606594" y="508962"/>
                  </a:lnTo>
                  <a:lnTo>
                    <a:pt x="1608054" y="501731"/>
                  </a:lnTo>
                  <a:lnTo>
                    <a:pt x="1608054" y="18578"/>
                  </a:lnTo>
                  <a:lnTo>
                    <a:pt x="1606594" y="11347"/>
                  </a:lnTo>
                  <a:lnTo>
                    <a:pt x="1602613" y="5441"/>
                  </a:lnTo>
                  <a:lnTo>
                    <a:pt x="1596707" y="1460"/>
                  </a:lnTo>
                  <a:lnTo>
                    <a:pt x="1589474" y="0"/>
                  </a:lnTo>
                  <a:close/>
                </a:path>
              </a:pathLst>
            </a:custGeom>
            <a:solidFill>
              <a:srgbClr val="C7673D">
                <a:alpha val="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268226" y="2884698"/>
              <a:ext cx="1585595" cy="520700"/>
            </a:xfrm>
            <a:custGeom>
              <a:avLst/>
              <a:gdLst/>
              <a:ahLst/>
              <a:cxnLst/>
              <a:rect l="l" t="t" r="r" b="b"/>
              <a:pathLst>
                <a:path w="1585595" h="520700">
                  <a:moveTo>
                    <a:pt x="1558293" y="0"/>
                  </a:moveTo>
                  <a:lnTo>
                    <a:pt x="27217" y="0"/>
                  </a:lnTo>
                  <a:lnTo>
                    <a:pt x="16623" y="2138"/>
                  </a:lnTo>
                  <a:lnTo>
                    <a:pt x="7971" y="7971"/>
                  </a:lnTo>
                  <a:lnTo>
                    <a:pt x="2138" y="16623"/>
                  </a:lnTo>
                  <a:lnTo>
                    <a:pt x="0" y="27217"/>
                  </a:lnTo>
                  <a:lnTo>
                    <a:pt x="0" y="493092"/>
                  </a:lnTo>
                  <a:lnTo>
                    <a:pt x="2138" y="503686"/>
                  </a:lnTo>
                  <a:lnTo>
                    <a:pt x="7971" y="512338"/>
                  </a:lnTo>
                  <a:lnTo>
                    <a:pt x="16623" y="518171"/>
                  </a:lnTo>
                  <a:lnTo>
                    <a:pt x="27217" y="520310"/>
                  </a:lnTo>
                  <a:lnTo>
                    <a:pt x="1558293" y="520310"/>
                  </a:lnTo>
                  <a:lnTo>
                    <a:pt x="1568888" y="518171"/>
                  </a:lnTo>
                  <a:lnTo>
                    <a:pt x="1577539" y="512338"/>
                  </a:lnTo>
                  <a:lnTo>
                    <a:pt x="1583372" y="503686"/>
                  </a:lnTo>
                  <a:lnTo>
                    <a:pt x="1585511" y="493092"/>
                  </a:lnTo>
                  <a:lnTo>
                    <a:pt x="1585511" y="27217"/>
                  </a:lnTo>
                  <a:lnTo>
                    <a:pt x="1583372" y="16623"/>
                  </a:lnTo>
                  <a:lnTo>
                    <a:pt x="1577539" y="7971"/>
                  </a:lnTo>
                  <a:lnTo>
                    <a:pt x="1568888" y="2138"/>
                  </a:lnTo>
                  <a:lnTo>
                    <a:pt x="1558293" y="0"/>
                  </a:lnTo>
                  <a:close/>
                </a:path>
              </a:pathLst>
            </a:custGeom>
            <a:solidFill>
              <a:srgbClr val="D8D8D8">
                <a:alpha val="4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2208848" y="3456991"/>
              <a:ext cx="1608455" cy="520700"/>
            </a:xfrm>
            <a:custGeom>
              <a:avLst/>
              <a:gdLst/>
              <a:ahLst/>
              <a:cxnLst/>
              <a:rect l="l" t="t" r="r" b="b"/>
              <a:pathLst>
                <a:path w="1608454" h="520700">
                  <a:moveTo>
                    <a:pt x="1589476" y="0"/>
                  </a:moveTo>
                  <a:lnTo>
                    <a:pt x="18580" y="0"/>
                  </a:lnTo>
                  <a:lnTo>
                    <a:pt x="11347" y="1460"/>
                  </a:lnTo>
                  <a:lnTo>
                    <a:pt x="5441" y="5441"/>
                  </a:lnTo>
                  <a:lnTo>
                    <a:pt x="1460" y="11347"/>
                  </a:lnTo>
                  <a:lnTo>
                    <a:pt x="0" y="18578"/>
                  </a:lnTo>
                  <a:lnTo>
                    <a:pt x="0" y="501731"/>
                  </a:lnTo>
                  <a:lnTo>
                    <a:pt x="1460" y="508963"/>
                  </a:lnTo>
                  <a:lnTo>
                    <a:pt x="5441" y="514868"/>
                  </a:lnTo>
                  <a:lnTo>
                    <a:pt x="11347" y="518850"/>
                  </a:lnTo>
                  <a:lnTo>
                    <a:pt x="18580" y="520310"/>
                  </a:lnTo>
                  <a:lnTo>
                    <a:pt x="1589476" y="520310"/>
                  </a:lnTo>
                  <a:lnTo>
                    <a:pt x="1596707" y="518850"/>
                  </a:lnTo>
                  <a:lnTo>
                    <a:pt x="1602613" y="514868"/>
                  </a:lnTo>
                  <a:lnTo>
                    <a:pt x="1606594" y="508963"/>
                  </a:lnTo>
                  <a:lnTo>
                    <a:pt x="1608054" y="501731"/>
                  </a:lnTo>
                  <a:lnTo>
                    <a:pt x="1608054" y="18578"/>
                  </a:lnTo>
                  <a:lnTo>
                    <a:pt x="1606594" y="11347"/>
                  </a:lnTo>
                  <a:lnTo>
                    <a:pt x="1602613" y="5441"/>
                  </a:lnTo>
                  <a:lnTo>
                    <a:pt x="1596707" y="1460"/>
                  </a:lnTo>
                  <a:lnTo>
                    <a:pt x="1589476" y="0"/>
                  </a:lnTo>
                  <a:close/>
                </a:path>
              </a:pathLst>
            </a:custGeom>
            <a:solidFill>
              <a:srgbClr val="C7673D">
                <a:alpha val="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902786" y="3456991"/>
              <a:ext cx="1585595" cy="520700"/>
            </a:xfrm>
            <a:custGeom>
              <a:avLst/>
              <a:gdLst/>
              <a:ahLst/>
              <a:cxnLst/>
              <a:rect l="l" t="t" r="r" b="b"/>
              <a:pathLst>
                <a:path w="1585595" h="520700">
                  <a:moveTo>
                    <a:pt x="1558293" y="0"/>
                  </a:moveTo>
                  <a:lnTo>
                    <a:pt x="27217" y="0"/>
                  </a:lnTo>
                  <a:lnTo>
                    <a:pt x="16623" y="2138"/>
                  </a:lnTo>
                  <a:lnTo>
                    <a:pt x="7971" y="7971"/>
                  </a:lnTo>
                  <a:lnTo>
                    <a:pt x="2138" y="16623"/>
                  </a:lnTo>
                  <a:lnTo>
                    <a:pt x="0" y="27217"/>
                  </a:lnTo>
                  <a:lnTo>
                    <a:pt x="0" y="493093"/>
                  </a:lnTo>
                  <a:lnTo>
                    <a:pt x="2138" y="503687"/>
                  </a:lnTo>
                  <a:lnTo>
                    <a:pt x="7971" y="512339"/>
                  </a:lnTo>
                  <a:lnTo>
                    <a:pt x="16623" y="518171"/>
                  </a:lnTo>
                  <a:lnTo>
                    <a:pt x="27217" y="520310"/>
                  </a:lnTo>
                  <a:lnTo>
                    <a:pt x="1558293" y="520310"/>
                  </a:lnTo>
                  <a:lnTo>
                    <a:pt x="1568888" y="518171"/>
                  </a:lnTo>
                  <a:lnTo>
                    <a:pt x="1577539" y="512339"/>
                  </a:lnTo>
                  <a:lnTo>
                    <a:pt x="1583372" y="503687"/>
                  </a:lnTo>
                  <a:lnTo>
                    <a:pt x="1585511" y="493093"/>
                  </a:lnTo>
                  <a:lnTo>
                    <a:pt x="1585511" y="27217"/>
                  </a:lnTo>
                  <a:lnTo>
                    <a:pt x="1583372" y="16623"/>
                  </a:lnTo>
                  <a:lnTo>
                    <a:pt x="1577539" y="7971"/>
                  </a:lnTo>
                  <a:lnTo>
                    <a:pt x="1568888" y="2138"/>
                  </a:lnTo>
                  <a:lnTo>
                    <a:pt x="1558293" y="0"/>
                  </a:lnTo>
                  <a:close/>
                </a:path>
              </a:pathLst>
            </a:custGeom>
            <a:solidFill>
              <a:srgbClr val="D8D8D8">
                <a:alpha val="4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574290" y="3456991"/>
              <a:ext cx="1608455" cy="520700"/>
            </a:xfrm>
            <a:custGeom>
              <a:avLst/>
              <a:gdLst/>
              <a:ahLst/>
              <a:cxnLst/>
              <a:rect l="l" t="t" r="r" b="b"/>
              <a:pathLst>
                <a:path w="1608454" h="520700">
                  <a:moveTo>
                    <a:pt x="1589474" y="0"/>
                  </a:moveTo>
                  <a:lnTo>
                    <a:pt x="18578" y="0"/>
                  </a:lnTo>
                  <a:lnTo>
                    <a:pt x="11347" y="1460"/>
                  </a:lnTo>
                  <a:lnTo>
                    <a:pt x="5441" y="5441"/>
                  </a:lnTo>
                  <a:lnTo>
                    <a:pt x="1460" y="11347"/>
                  </a:lnTo>
                  <a:lnTo>
                    <a:pt x="0" y="18578"/>
                  </a:lnTo>
                  <a:lnTo>
                    <a:pt x="0" y="501731"/>
                  </a:lnTo>
                  <a:lnTo>
                    <a:pt x="1460" y="508963"/>
                  </a:lnTo>
                  <a:lnTo>
                    <a:pt x="5441" y="514868"/>
                  </a:lnTo>
                  <a:lnTo>
                    <a:pt x="11347" y="518850"/>
                  </a:lnTo>
                  <a:lnTo>
                    <a:pt x="18578" y="520310"/>
                  </a:lnTo>
                  <a:lnTo>
                    <a:pt x="1589474" y="520310"/>
                  </a:lnTo>
                  <a:lnTo>
                    <a:pt x="1596707" y="518850"/>
                  </a:lnTo>
                  <a:lnTo>
                    <a:pt x="1602613" y="514868"/>
                  </a:lnTo>
                  <a:lnTo>
                    <a:pt x="1606594" y="508963"/>
                  </a:lnTo>
                  <a:lnTo>
                    <a:pt x="1608054" y="501731"/>
                  </a:lnTo>
                  <a:lnTo>
                    <a:pt x="1608054" y="18578"/>
                  </a:lnTo>
                  <a:lnTo>
                    <a:pt x="1606594" y="11347"/>
                  </a:lnTo>
                  <a:lnTo>
                    <a:pt x="1602613" y="5441"/>
                  </a:lnTo>
                  <a:lnTo>
                    <a:pt x="1596707" y="1460"/>
                  </a:lnTo>
                  <a:lnTo>
                    <a:pt x="1589474" y="0"/>
                  </a:lnTo>
                  <a:close/>
                </a:path>
              </a:pathLst>
            </a:custGeom>
            <a:solidFill>
              <a:srgbClr val="C7673D">
                <a:alpha val="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268226" y="3456991"/>
              <a:ext cx="1585595" cy="520700"/>
            </a:xfrm>
            <a:custGeom>
              <a:avLst/>
              <a:gdLst/>
              <a:ahLst/>
              <a:cxnLst/>
              <a:rect l="l" t="t" r="r" b="b"/>
              <a:pathLst>
                <a:path w="1585595" h="520700">
                  <a:moveTo>
                    <a:pt x="1558293" y="0"/>
                  </a:moveTo>
                  <a:lnTo>
                    <a:pt x="27217" y="0"/>
                  </a:lnTo>
                  <a:lnTo>
                    <a:pt x="16623" y="2138"/>
                  </a:lnTo>
                  <a:lnTo>
                    <a:pt x="7971" y="7971"/>
                  </a:lnTo>
                  <a:lnTo>
                    <a:pt x="2138" y="16623"/>
                  </a:lnTo>
                  <a:lnTo>
                    <a:pt x="0" y="27217"/>
                  </a:lnTo>
                  <a:lnTo>
                    <a:pt x="0" y="493093"/>
                  </a:lnTo>
                  <a:lnTo>
                    <a:pt x="2138" y="503687"/>
                  </a:lnTo>
                  <a:lnTo>
                    <a:pt x="7971" y="512339"/>
                  </a:lnTo>
                  <a:lnTo>
                    <a:pt x="16623" y="518171"/>
                  </a:lnTo>
                  <a:lnTo>
                    <a:pt x="27217" y="520310"/>
                  </a:lnTo>
                  <a:lnTo>
                    <a:pt x="1558293" y="520310"/>
                  </a:lnTo>
                  <a:lnTo>
                    <a:pt x="1568888" y="518171"/>
                  </a:lnTo>
                  <a:lnTo>
                    <a:pt x="1577539" y="512339"/>
                  </a:lnTo>
                  <a:lnTo>
                    <a:pt x="1583372" y="503687"/>
                  </a:lnTo>
                  <a:lnTo>
                    <a:pt x="1585511" y="493093"/>
                  </a:lnTo>
                  <a:lnTo>
                    <a:pt x="1585511" y="27217"/>
                  </a:lnTo>
                  <a:lnTo>
                    <a:pt x="1583372" y="16623"/>
                  </a:lnTo>
                  <a:lnTo>
                    <a:pt x="1577539" y="7971"/>
                  </a:lnTo>
                  <a:lnTo>
                    <a:pt x="1568888" y="2138"/>
                  </a:lnTo>
                  <a:lnTo>
                    <a:pt x="1558293" y="0"/>
                  </a:lnTo>
                  <a:close/>
                </a:path>
              </a:pathLst>
            </a:custGeom>
            <a:solidFill>
              <a:srgbClr val="D8D8D8">
                <a:alpha val="4666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2420523" y="1856739"/>
            <a:ext cx="113157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5595" marR="5080" indent="-30353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 MT"/>
                <a:cs typeface="Arial MT"/>
              </a:rPr>
              <a:t>Smart</a:t>
            </a:r>
            <a:r>
              <a:rPr dirty="0" sz="1000" spc="-45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dairy</a:t>
            </a:r>
            <a:r>
              <a:rPr dirty="0" sz="1000" spc="-40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farming </a:t>
            </a:r>
            <a:r>
              <a:rPr dirty="0" sz="1000" spc="-260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solutions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52853" y="2423667"/>
            <a:ext cx="71564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80645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 MT"/>
                <a:cs typeface="Arial MT"/>
              </a:rPr>
              <a:t>Livestock </a:t>
            </a:r>
            <a:r>
              <a:rPr dirty="0" sz="1000">
                <a:latin typeface="Arial MT"/>
                <a:cs typeface="Arial MT"/>
              </a:rPr>
              <a:t> m</a:t>
            </a:r>
            <a:r>
              <a:rPr dirty="0" sz="1000" spc="-10">
                <a:latin typeface="Arial MT"/>
                <a:cs typeface="Arial MT"/>
              </a:rPr>
              <a:t>a</a:t>
            </a:r>
            <a:r>
              <a:rPr dirty="0" sz="1000">
                <a:latin typeface="Arial MT"/>
                <a:cs typeface="Arial MT"/>
              </a:rPr>
              <a:t>rk</a:t>
            </a:r>
            <a:r>
              <a:rPr dirty="0" sz="1000" spc="-10">
                <a:latin typeface="Arial MT"/>
                <a:cs typeface="Arial MT"/>
              </a:rPr>
              <a:t>e</a:t>
            </a:r>
            <a:r>
              <a:rPr dirty="0" sz="1000" spc="-5">
                <a:latin typeface="Arial MT"/>
                <a:cs typeface="Arial MT"/>
              </a:rPr>
              <a:t>t</a:t>
            </a:r>
            <a:r>
              <a:rPr dirty="0" sz="1000" spc="-10">
                <a:latin typeface="Arial MT"/>
                <a:cs typeface="Arial MT"/>
              </a:rPr>
              <a:t>p</a:t>
            </a:r>
            <a:r>
              <a:rPr dirty="0" sz="1000">
                <a:latin typeface="Arial MT"/>
                <a:cs typeface="Arial MT"/>
              </a:rPr>
              <a:t>l</a:t>
            </a:r>
            <a:r>
              <a:rPr dirty="0" sz="1000" spc="-10">
                <a:latin typeface="Arial MT"/>
                <a:cs typeface="Arial MT"/>
              </a:rPr>
              <a:t>a</a:t>
            </a:r>
            <a:r>
              <a:rPr dirty="0" sz="1000">
                <a:latin typeface="Arial MT"/>
                <a:cs typeface="Arial MT"/>
              </a:rPr>
              <a:t>ce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642428" y="3560572"/>
            <a:ext cx="71564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80645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 MT"/>
                <a:cs typeface="Arial MT"/>
              </a:rPr>
              <a:t>Livestock </a:t>
            </a:r>
            <a:r>
              <a:rPr dirty="0" sz="1000">
                <a:latin typeface="Arial MT"/>
                <a:cs typeface="Arial MT"/>
              </a:rPr>
              <a:t> m</a:t>
            </a:r>
            <a:r>
              <a:rPr dirty="0" sz="1000" spc="-10">
                <a:latin typeface="Arial MT"/>
                <a:cs typeface="Arial MT"/>
              </a:rPr>
              <a:t>a</a:t>
            </a:r>
            <a:r>
              <a:rPr dirty="0" sz="1000">
                <a:latin typeface="Arial MT"/>
                <a:cs typeface="Arial MT"/>
              </a:rPr>
              <a:t>rk</a:t>
            </a:r>
            <a:r>
              <a:rPr dirty="0" sz="1000" spc="-10">
                <a:latin typeface="Arial MT"/>
                <a:cs typeface="Arial MT"/>
              </a:rPr>
              <a:t>e</a:t>
            </a:r>
            <a:r>
              <a:rPr dirty="0" sz="1000" spc="-5">
                <a:latin typeface="Arial MT"/>
                <a:cs typeface="Arial MT"/>
              </a:rPr>
              <a:t>t</a:t>
            </a:r>
            <a:r>
              <a:rPr dirty="0" sz="1000" spc="-10">
                <a:latin typeface="Arial MT"/>
                <a:cs typeface="Arial MT"/>
              </a:rPr>
              <a:t>p</a:t>
            </a:r>
            <a:r>
              <a:rPr dirty="0" sz="1000">
                <a:latin typeface="Arial MT"/>
                <a:cs typeface="Arial MT"/>
              </a:rPr>
              <a:t>l</a:t>
            </a:r>
            <a:r>
              <a:rPr dirty="0" sz="1000" spc="-10">
                <a:latin typeface="Arial MT"/>
                <a:cs typeface="Arial MT"/>
              </a:rPr>
              <a:t>a</a:t>
            </a:r>
            <a:r>
              <a:rPr dirty="0" sz="1000">
                <a:latin typeface="Arial MT"/>
                <a:cs typeface="Arial MT"/>
              </a:rPr>
              <a:t>ce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328736" y="2954020"/>
            <a:ext cx="138366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52120" marR="5080" indent="-440055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 MT"/>
                <a:cs typeface="Arial MT"/>
              </a:rPr>
              <a:t>Dairy farm </a:t>
            </a:r>
            <a:r>
              <a:rPr dirty="0" sz="1000" spc="-10">
                <a:latin typeface="Arial MT"/>
                <a:cs typeface="Arial MT"/>
              </a:rPr>
              <a:t>management </a:t>
            </a:r>
            <a:r>
              <a:rPr dirty="0" sz="1000" spc="-265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software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851626" y="3560572"/>
            <a:ext cx="110299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3855" marR="5080" indent="-35179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 MT"/>
                <a:cs typeface="Arial MT"/>
              </a:rPr>
              <a:t>Commission</a:t>
            </a:r>
            <a:r>
              <a:rPr dirty="0" sz="1000" spc="-5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based </a:t>
            </a:r>
            <a:r>
              <a:rPr dirty="0" sz="1000" spc="-260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pricing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881340" y="2438907"/>
            <a:ext cx="110299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3855" marR="5080" indent="-35179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 MT"/>
                <a:cs typeface="Arial MT"/>
              </a:rPr>
              <a:t>Commission</a:t>
            </a:r>
            <a:r>
              <a:rPr dirty="0" sz="1000" spc="-5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based </a:t>
            </a:r>
            <a:r>
              <a:rPr dirty="0" sz="1000" spc="-260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pricing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882499" y="2978404"/>
            <a:ext cx="106489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4805" marR="5080" indent="-33274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Arial MT"/>
                <a:cs typeface="Arial MT"/>
              </a:rPr>
              <a:t>Tr</a:t>
            </a:r>
            <a:r>
              <a:rPr dirty="0" sz="1000" spc="-10">
                <a:latin typeface="Arial MT"/>
                <a:cs typeface="Arial MT"/>
              </a:rPr>
              <a:t>an</a:t>
            </a:r>
            <a:r>
              <a:rPr dirty="0" sz="1000">
                <a:latin typeface="Arial MT"/>
                <a:cs typeface="Arial MT"/>
              </a:rPr>
              <a:t>s</a:t>
            </a:r>
            <a:r>
              <a:rPr dirty="0" sz="1000" spc="-10">
                <a:latin typeface="Arial MT"/>
                <a:cs typeface="Arial MT"/>
              </a:rPr>
              <a:t>a</a:t>
            </a:r>
            <a:r>
              <a:rPr dirty="0" sz="1000">
                <a:latin typeface="Arial MT"/>
                <a:cs typeface="Arial MT"/>
              </a:rPr>
              <a:t>c</a:t>
            </a:r>
            <a:r>
              <a:rPr dirty="0" sz="1000" spc="-5">
                <a:latin typeface="Arial MT"/>
                <a:cs typeface="Arial MT"/>
              </a:rPr>
              <a:t>t</a:t>
            </a:r>
            <a:r>
              <a:rPr dirty="0" sz="1000">
                <a:latin typeface="Arial MT"/>
                <a:cs typeface="Arial MT"/>
              </a:rPr>
              <a:t>i</a:t>
            </a:r>
            <a:r>
              <a:rPr dirty="0" sz="1000" spc="-10">
                <a:latin typeface="Arial MT"/>
                <a:cs typeface="Arial MT"/>
              </a:rPr>
              <a:t>o</a:t>
            </a:r>
            <a:r>
              <a:rPr dirty="0" sz="1000">
                <a:latin typeface="Arial MT"/>
                <a:cs typeface="Arial MT"/>
              </a:rPr>
              <a:t>n</a:t>
            </a:r>
            <a:r>
              <a:rPr dirty="0" sz="1000" spc="-10">
                <a:latin typeface="Arial MT"/>
                <a:cs typeface="Arial MT"/>
              </a:rPr>
              <a:t> ba</a:t>
            </a:r>
            <a:r>
              <a:rPr dirty="0" sz="1000">
                <a:latin typeface="Arial MT"/>
                <a:cs typeface="Arial MT"/>
              </a:rPr>
              <a:t>s</a:t>
            </a:r>
            <a:r>
              <a:rPr dirty="0" sz="1000" spc="-10">
                <a:latin typeface="Arial MT"/>
                <a:cs typeface="Arial MT"/>
              </a:rPr>
              <a:t>e</a:t>
            </a:r>
            <a:r>
              <a:rPr dirty="0" sz="1000">
                <a:latin typeface="Arial MT"/>
                <a:cs typeface="Arial MT"/>
              </a:rPr>
              <a:t>d  </a:t>
            </a:r>
            <a:r>
              <a:rPr dirty="0" sz="1000" spc="-5">
                <a:latin typeface="Arial MT"/>
                <a:cs typeface="Arial MT"/>
              </a:rPr>
              <a:t>pricing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883097" y="1850644"/>
            <a:ext cx="107442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7112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 MT"/>
                <a:cs typeface="Arial MT"/>
              </a:rPr>
              <a:t>Transaction </a:t>
            </a:r>
            <a:r>
              <a:rPr dirty="0" sz="1000" spc="-10">
                <a:latin typeface="Arial MT"/>
                <a:cs typeface="Arial MT"/>
              </a:rPr>
              <a:t>and </a:t>
            </a:r>
            <a:r>
              <a:rPr dirty="0" sz="1000" spc="-5">
                <a:latin typeface="Arial MT"/>
                <a:cs typeface="Arial MT"/>
              </a:rPr>
              <a:t> commission</a:t>
            </a:r>
            <a:r>
              <a:rPr dirty="0" sz="1000" spc="-5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based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19667" y="1917700"/>
            <a:ext cx="78740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 MT"/>
                <a:cs typeface="Arial MT"/>
              </a:rPr>
              <a:t>Dairy</a:t>
            </a:r>
            <a:r>
              <a:rPr dirty="0" sz="1000" spc="-55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farmers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186538" y="2429764"/>
            <a:ext cx="96710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7800" marR="5080" indent="-1651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latin typeface="Arial MT"/>
                <a:cs typeface="Arial MT"/>
              </a:rPr>
              <a:t>L</a:t>
            </a:r>
            <a:r>
              <a:rPr dirty="0" sz="1000">
                <a:latin typeface="Arial MT"/>
                <a:cs typeface="Arial MT"/>
              </a:rPr>
              <a:t>iv</a:t>
            </a:r>
            <a:r>
              <a:rPr dirty="0" sz="1000" spc="-10">
                <a:latin typeface="Arial MT"/>
                <a:cs typeface="Arial MT"/>
              </a:rPr>
              <a:t>e</a:t>
            </a:r>
            <a:r>
              <a:rPr dirty="0" sz="1000">
                <a:latin typeface="Arial MT"/>
                <a:cs typeface="Arial MT"/>
              </a:rPr>
              <a:t>s</a:t>
            </a:r>
            <a:r>
              <a:rPr dirty="0" sz="1000" spc="-5">
                <a:latin typeface="Arial MT"/>
                <a:cs typeface="Arial MT"/>
              </a:rPr>
              <a:t>t</a:t>
            </a:r>
            <a:r>
              <a:rPr dirty="0" sz="1000" spc="-10">
                <a:latin typeface="Arial MT"/>
                <a:cs typeface="Arial MT"/>
              </a:rPr>
              <a:t>o</a:t>
            </a:r>
            <a:r>
              <a:rPr dirty="0" sz="1000">
                <a:latin typeface="Arial MT"/>
                <a:cs typeface="Arial MT"/>
              </a:rPr>
              <a:t>ck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bu</a:t>
            </a:r>
            <a:r>
              <a:rPr dirty="0" sz="1000">
                <a:latin typeface="Arial MT"/>
                <a:cs typeface="Arial MT"/>
              </a:rPr>
              <a:t>y</a:t>
            </a:r>
            <a:r>
              <a:rPr dirty="0" sz="1000" spc="-10">
                <a:latin typeface="Arial MT"/>
                <a:cs typeface="Arial MT"/>
              </a:rPr>
              <a:t>e</a:t>
            </a:r>
            <a:r>
              <a:rPr dirty="0" sz="1000">
                <a:latin typeface="Arial MT"/>
                <a:cs typeface="Arial MT"/>
              </a:rPr>
              <a:t>rs  </a:t>
            </a:r>
            <a:r>
              <a:rPr dirty="0" sz="1000" spc="-10">
                <a:latin typeface="Arial MT"/>
                <a:cs typeface="Arial MT"/>
              </a:rPr>
              <a:t>and</a:t>
            </a:r>
            <a:r>
              <a:rPr dirty="0" sz="1000" spc="-25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sellers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330093" y="3042411"/>
            <a:ext cx="78740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 MT"/>
                <a:cs typeface="Arial MT"/>
              </a:rPr>
              <a:t>Dairy</a:t>
            </a:r>
            <a:r>
              <a:rPr dirty="0" sz="1000" spc="-55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farmers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232278" y="3560572"/>
            <a:ext cx="96710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7800" marR="5080" indent="-1651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latin typeface="Arial MT"/>
                <a:cs typeface="Arial MT"/>
              </a:rPr>
              <a:t>L</a:t>
            </a:r>
            <a:r>
              <a:rPr dirty="0" sz="1000">
                <a:latin typeface="Arial MT"/>
                <a:cs typeface="Arial MT"/>
              </a:rPr>
              <a:t>iv</a:t>
            </a:r>
            <a:r>
              <a:rPr dirty="0" sz="1000" spc="-10">
                <a:latin typeface="Arial MT"/>
                <a:cs typeface="Arial MT"/>
              </a:rPr>
              <a:t>e</a:t>
            </a:r>
            <a:r>
              <a:rPr dirty="0" sz="1000">
                <a:latin typeface="Arial MT"/>
                <a:cs typeface="Arial MT"/>
              </a:rPr>
              <a:t>s</a:t>
            </a:r>
            <a:r>
              <a:rPr dirty="0" sz="1000" spc="-5">
                <a:latin typeface="Arial MT"/>
                <a:cs typeface="Arial MT"/>
              </a:rPr>
              <a:t>t</a:t>
            </a:r>
            <a:r>
              <a:rPr dirty="0" sz="1000" spc="-10">
                <a:latin typeface="Arial MT"/>
                <a:cs typeface="Arial MT"/>
              </a:rPr>
              <a:t>o</a:t>
            </a:r>
            <a:r>
              <a:rPr dirty="0" sz="1000">
                <a:latin typeface="Arial MT"/>
                <a:cs typeface="Arial MT"/>
              </a:rPr>
              <a:t>ck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bu</a:t>
            </a:r>
            <a:r>
              <a:rPr dirty="0" sz="1000">
                <a:latin typeface="Arial MT"/>
                <a:cs typeface="Arial MT"/>
              </a:rPr>
              <a:t>y</a:t>
            </a:r>
            <a:r>
              <a:rPr dirty="0" sz="1000" spc="-10">
                <a:latin typeface="Arial MT"/>
                <a:cs typeface="Arial MT"/>
              </a:rPr>
              <a:t>e</a:t>
            </a:r>
            <a:r>
              <a:rPr dirty="0" sz="1000">
                <a:latin typeface="Arial MT"/>
                <a:cs typeface="Arial MT"/>
              </a:rPr>
              <a:t>rs  </a:t>
            </a:r>
            <a:r>
              <a:rPr dirty="0" sz="1000" spc="-10">
                <a:latin typeface="Arial MT"/>
                <a:cs typeface="Arial MT"/>
              </a:rPr>
              <a:t>and</a:t>
            </a:r>
            <a:r>
              <a:rPr dirty="0" sz="1000" spc="-25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sellers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450676" y="1844548"/>
            <a:ext cx="125349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651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 MT"/>
                <a:cs typeface="Arial MT"/>
              </a:rPr>
              <a:t>Comprehensive dairy </a:t>
            </a:r>
            <a:r>
              <a:rPr dirty="0" sz="1000" spc="-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m</a:t>
            </a:r>
            <a:r>
              <a:rPr dirty="0" sz="1000" spc="-10">
                <a:latin typeface="Arial MT"/>
                <a:cs typeface="Arial MT"/>
              </a:rPr>
              <a:t>anage</a:t>
            </a:r>
            <a:r>
              <a:rPr dirty="0" sz="1000">
                <a:latin typeface="Arial MT"/>
                <a:cs typeface="Arial MT"/>
              </a:rPr>
              <a:t>m</a:t>
            </a:r>
            <a:r>
              <a:rPr dirty="0" sz="1000" spc="-10">
                <a:latin typeface="Arial MT"/>
                <a:cs typeface="Arial MT"/>
              </a:rPr>
              <a:t>en</a:t>
            </a:r>
            <a:r>
              <a:rPr dirty="0" sz="1000">
                <a:latin typeface="Arial MT"/>
                <a:cs typeface="Arial MT"/>
              </a:rPr>
              <a:t>t</a:t>
            </a:r>
            <a:r>
              <a:rPr dirty="0" sz="1000" spc="-10">
                <a:latin typeface="Arial MT"/>
                <a:cs typeface="Arial MT"/>
              </a:rPr>
              <a:t> p</a:t>
            </a:r>
            <a:r>
              <a:rPr dirty="0" sz="1000">
                <a:latin typeface="Arial MT"/>
                <a:cs typeface="Arial MT"/>
              </a:rPr>
              <a:t>l</a:t>
            </a:r>
            <a:r>
              <a:rPr dirty="0" sz="1000" spc="-10">
                <a:latin typeface="Arial MT"/>
                <a:cs typeface="Arial MT"/>
              </a:rPr>
              <a:t>a</a:t>
            </a:r>
            <a:r>
              <a:rPr dirty="0" sz="1000" spc="-5">
                <a:latin typeface="Arial MT"/>
                <a:cs typeface="Arial MT"/>
              </a:rPr>
              <a:t>tf</a:t>
            </a:r>
            <a:r>
              <a:rPr dirty="0" sz="1000" spc="-10">
                <a:latin typeface="Arial MT"/>
                <a:cs typeface="Arial MT"/>
              </a:rPr>
              <a:t>o</a:t>
            </a:r>
            <a:r>
              <a:rPr dirty="0" sz="1000">
                <a:latin typeface="Arial MT"/>
                <a:cs typeface="Arial MT"/>
              </a:rPr>
              <a:t>rm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438152" y="2496820"/>
            <a:ext cx="12839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Arial MT"/>
                <a:cs typeface="Arial MT"/>
              </a:rPr>
              <a:t>First</a:t>
            </a:r>
            <a:r>
              <a:rPr dirty="0" sz="1000" spc="-40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mover</a:t>
            </a:r>
            <a:r>
              <a:rPr dirty="0" sz="1000" spc="-2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advantage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420858" y="2966211"/>
            <a:ext cx="130365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3210" marR="5080" indent="-271145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 MT"/>
                <a:cs typeface="Arial MT"/>
              </a:rPr>
              <a:t>Real</a:t>
            </a:r>
            <a:r>
              <a:rPr dirty="0" sz="1000" spc="-25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time</a:t>
            </a:r>
            <a:r>
              <a:rPr dirty="0" sz="1000" spc="-30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data</a:t>
            </a:r>
            <a:r>
              <a:rPr dirty="0" sz="1000" spc="-25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insights </a:t>
            </a:r>
            <a:r>
              <a:rPr dirty="0" sz="1000" spc="-26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and</a:t>
            </a:r>
            <a:r>
              <a:rPr dirty="0" sz="1000" spc="-20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analytics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608696" y="3560572"/>
            <a:ext cx="98361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683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 MT"/>
                <a:cs typeface="Arial MT"/>
              </a:rPr>
              <a:t>Strong focus on </a:t>
            </a:r>
            <a:r>
              <a:rPr dirty="0" sz="1000" spc="-265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customer</a:t>
            </a:r>
            <a:r>
              <a:rPr dirty="0" sz="1000" spc="-65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service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21920" y="1366992"/>
            <a:ext cx="8804910" cy="2708275"/>
            <a:chOff x="121920" y="1366992"/>
            <a:chExt cx="8804910" cy="2708275"/>
          </a:xfrm>
        </p:grpSpPr>
        <p:sp>
          <p:nvSpPr>
            <p:cNvPr id="41" name="object 41"/>
            <p:cNvSpPr/>
            <p:nvPr/>
          </p:nvSpPr>
          <p:spPr>
            <a:xfrm>
              <a:off x="146260" y="1697000"/>
              <a:ext cx="8770620" cy="8255"/>
            </a:xfrm>
            <a:custGeom>
              <a:avLst/>
              <a:gdLst/>
              <a:ahLst/>
              <a:cxnLst/>
              <a:rect l="l" t="t" r="r" b="b"/>
              <a:pathLst>
                <a:path w="8770620" h="8255">
                  <a:moveTo>
                    <a:pt x="0" y="0"/>
                  </a:moveTo>
                  <a:lnTo>
                    <a:pt x="8770500" y="8100"/>
                  </a:lnTo>
                </a:path>
              </a:pathLst>
            </a:custGeom>
            <a:ln w="19050">
              <a:solidFill>
                <a:srgbClr val="3F3151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20" y="2810255"/>
              <a:ext cx="1941576" cy="62484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46260" y="2835127"/>
              <a:ext cx="1837689" cy="520065"/>
            </a:xfrm>
            <a:custGeom>
              <a:avLst/>
              <a:gdLst/>
              <a:ahLst/>
              <a:cxnLst/>
              <a:rect l="l" t="t" r="r" b="b"/>
              <a:pathLst>
                <a:path w="1837689" h="520064">
                  <a:moveTo>
                    <a:pt x="1830046" y="0"/>
                  </a:moveTo>
                  <a:lnTo>
                    <a:pt x="7153" y="0"/>
                  </a:lnTo>
                  <a:lnTo>
                    <a:pt x="0" y="7153"/>
                  </a:lnTo>
                  <a:lnTo>
                    <a:pt x="0" y="15977"/>
                  </a:lnTo>
                  <a:lnTo>
                    <a:pt x="0" y="512747"/>
                  </a:lnTo>
                  <a:lnTo>
                    <a:pt x="7153" y="519899"/>
                  </a:lnTo>
                  <a:lnTo>
                    <a:pt x="1830046" y="519899"/>
                  </a:lnTo>
                  <a:lnTo>
                    <a:pt x="1837199" y="512747"/>
                  </a:lnTo>
                  <a:lnTo>
                    <a:pt x="1837199" y="7153"/>
                  </a:lnTo>
                  <a:lnTo>
                    <a:pt x="1830046" y="0"/>
                  </a:lnTo>
                  <a:close/>
                </a:path>
              </a:pathLst>
            </a:custGeom>
            <a:solidFill>
              <a:srgbClr val="D6E3B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0" y="3374135"/>
              <a:ext cx="1938527" cy="624840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46260" y="3398300"/>
              <a:ext cx="1836420" cy="520065"/>
            </a:xfrm>
            <a:custGeom>
              <a:avLst/>
              <a:gdLst/>
              <a:ahLst/>
              <a:cxnLst/>
              <a:rect l="l" t="t" r="r" b="b"/>
              <a:pathLst>
                <a:path w="1836420" h="520064">
                  <a:moveTo>
                    <a:pt x="1828846" y="0"/>
                  </a:moveTo>
                  <a:lnTo>
                    <a:pt x="7152" y="0"/>
                  </a:lnTo>
                  <a:lnTo>
                    <a:pt x="0" y="7152"/>
                  </a:lnTo>
                  <a:lnTo>
                    <a:pt x="0" y="15976"/>
                  </a:lnTo>
                  <a:lnTo>
                    <a:pt x="0" y="512746"/>
                  </a:lnTo>
                  <a:lnTo>
                    <a:pt x="7152" y="519899"/>
                  </a:lnTo>
                  <a:lnTo>
                    <a:pt x="1828846" y="519899"/>
                  </a:lnTo>
                  <a:lnTo>
                    <a:pt x="1836000" y="512746"/>
                  </a:lnTo>
                  <a:lnTo>
                    <a:pt x="1836000" y="7152"/>
                  </a:lnTo>
                  <a:lnTo>
                    <a:pt x="1828846" y="0"/>
                  </a:lnTo>
                  <a:close/>
                </a:path>
              </a:pathLst>
            </a:custGeom>
            <a:solidFill>
              <a:srgbClr val="D6E3B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920" y="1682495"/>
              <a:ext cx="1938527" cy="624839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46260" y="1708120"/>
              <a:ext cx="1836420" cy="520065"/>
            </a:xfrm>
            <a:custGeom>
              <a:avLst/>
              <a:gdLst/>
              <a:ahLst/>
              <a:cxnLst/>
              <a:rect l="l" t="t" r="r" b="b"/>
              <a:pathLst>
                <a:path w="1836420" h="520064">
                  <a:moveTo>
                    <a:pt x="1828846" y="0"/>
                  </a:moveTo>
                  <a:lnTo>
                    <a:pt x="7152" y="0"/>
                  </a:lnTo>
                  <a:lnTo>
                    <a:pt x="0" y="7152"/>
                  </a:lnTo>
                  <a:lnTo>
                    <a:pt x="0" y="15976"/>
                  </a:lnTo>
                  <a:lnTo>
                    <a:pt x="0" y="512747"/>
                  </a:lnTo>
                  <a:lnTo>
                    <a:pt x="7152" y="519899"/>
                  </a:lnTo>
                  <a:lnTo>
                    <a:pt x="1828846" y="519899"/>
                  </a:lnTo>
                  <a:lnTo>
                    <a:pt x="1836000" y="512747"/>
                  </a:lnTo>
                  <a:lnTo>
                    <a:pt x="1836000" y="7152"/>
                  </a:lnTo>
                  <a:lnTo>
                    <a:pt x="1828846" y="0"/>
                  </a:lnTo>
                  <a:close/>
                </a:path>
              </a:pathLst>
            </a:custGeom>
            <a:solidFill>
              <a:srgbClr val="D6E3B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920" y="2255519"/>
              <a:ext cx="1938527" cy="624839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46260" y="2279956"/>
              <a:ext cx="1836420" cy="520065"/>
            </a:xfrm>
            <a:custGeom>
              <a:avLst/>
              <a:gdLst/>
              <a:ahLst/>
              <a:cxnLst/>
              <a:rect l="l" t="t" r="r" b="b"/>
              <a:pathLst>
                <a:path w="1836420" h="520064">
                  <a:moveTo>
                    <a:pt x="1828846" y="0"/>
                  </a:moveTo>
                  <a:lnTo>
                    <a:pt x="7152" y="0"/>
                  </a:lnTo>
                  <a:lnTo>
                    <a:pt x="0" y="7152"/>
                  </a:lnTo>
                  <a:lnTo>
                    <a:pt x="0" y="15976"/>
                  </a:lnTo>
                  <a:lnTo>
                    <a:pt x="0" y="512747"/>
                  </a:lnTo>
                  <a:lnTo>
                    <a:pt x="7152" y="519899"/>
                  </a:lnTo>
                  <a:lnTo>
                    <a:pt x="1828846" y="519899"/>
                  </a:lnTo>
                  <a:lnTo>
                    <a:pt x="1836000" y="512747"/>
                  </a:lnTo>
                  <a:lnTo>
                    <a:pt x="1836000" y="7152"/>
                  </a:lnTo>
                  <a:lnTo>
                    <a:pt x="1828846" y="0"/>
                  </a:lnTo>
                  <a:close/>
                </a:path>
              </a:pathLst>
            </a:custGeom>
            <a:solidFill>
              <a:srgbClr val="D6E3B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0" name="object 5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264" y="3179063"/>
              <a:ext cx="917448" cy="70713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9328" y="3517391"/>
              <a:ext cx="1191768" cy="557784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8808" y="2886455"/>
              <a:ext cx="1417320" cy="45415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6615" y="2340863"/>
              <a:ext cx="1469136" cy="41757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3192" y="1770887"/>
              <a:ext cx="1374647" cy="390144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2217787" y="1376517"/>
              <a:ext cx="1480185" cy="276860"/>
            </a:xfrm>
            <a:custGeom>
              <a:avLst/>
              <a:gdLst/>
              <a:ahLst/>
              <a:cxnLst/>
              <a:rect l="l" t="t" r="r" b="b"/>
              <a:pathLst>
                <a:path w="1480185" h="276860">
                  <a:moveTo>
                    <a:pt x="1433798" y="0"/>
                  </a:moveTo>
                  <a:lnTo>
                    <a:pt x="46101" y="0"/>
                  </a:lnTo>
                  <a:lnTo>
                    <a:pt x="28156" y="3623"/>
                  </a:lnTo>
                  <a:lnTo>
                    <a:pt x="13502" y="13503"/>
                  </a:lnTo>
                  <a:lnTo>
                    <a:pt x="3622" y="28157"/>
                  </a:lnTo>
                  <a:lnTo>
                    <a:pt x="0" y="46102"/>
                  </a:lnTo>
                  <a:lnTo>
                    <a:pt x="0" y="230498"/>
                  </a:lnTo>
                  <a:lnTo>
                    <a:pt x="3622" y="248444"/>
                  </a:lnTo>
                  <a:lnTo>
                    <a:pt x="13502" y="263098"/>
                  </a:lnTo>
                  <a:lnTo>
                    <a:pt x="28156" y="272978"/>
                  </a:lnTo>
                  <a:lnTo>
                    <a:pt x="46101" y="276600"/>
                  </a:lnTo>
                  <a:lnTo>
                    <a:pt x="1433798" y="276600"/>
                  </a:lnTo>
                  <a:lnTo>
                    <a:pt x="1451743" y="272978"/>
                  </a:lnTo>
                  <a:lnTo>
                    <a:pt x="1466397" y="263098"/>
                  </a:lnTo>
                  <a:lnTo>
                    <a:pt x="1476277" y="248444"/>
                  </a:lnTo>
                  <a:lnTo>
                    <a:pt x="1479900" y="230498"/>
                  </a:lnTo>
                  <a:lnTo>
                    <a:pt x="1479900" y="46102"/>
                  </a:lnTo>
                  <a:lnTo>
                    <a:pt x="1476277" y="28157"/>
                  </a:lnTo>
                  <a:lnTo>
                    <a:pt x="1466397" y="13503"/>
                  </a:lnTo>
                  <a:lnTo>
                    <a:pt x="1451743" y="3623"/>
                  </a:lnTo>
                  <a:lnTo>
                    <a:pt x="1433798" y="0"/>
                  </a:lnTo>
                  <a:close/>
                </a:path>
              </a:pathLst>
            </a:custGeom>
            <a:solidFill>
              <a:srgbClr val="EAEA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2217787" y="1376517"/>
              <a:ext cx="1480185" cy="276860"/>
            </a:xfrm>
            <a:custGeom>
              <a:avLst/>
              <a:gdLst/>
              <a:ahLst/>
              <a:cxnLst/>
              <a:rect l="l" t="t" r="r" b="b"/>
              <a:pathLst>
                <a:path w="1480185" h="276860">
                  <a:moveTo>
                    <a:pt x="0" y="46101"/>
                  </a:moveTo>
                  <a:lnTo>
                    <a:pt x="3622" y="28156"/>
                  </a:lnTo>
                  <a:lnTo>
                    <a:pt x="13502" y="13502"/>
                  </a:lnTo>
                  <a:lnTo>
                    <a:pt x="28156" y="3622"/>
                  </a:lnTo>
                  <a:lnTo>
                    <a:pt x="46101" y="0"/>
                  </a:lnTo>
                  <a:lnTo>
                    <a:pt x="1433799" y="0"/>
                  </a:lnTo>
                  <a:lnTo>
                    <a:pt x="1451743" y="3622"/>
                  </a:lnTo>
                  <a:lnTo>
                    <a:pt x="1466397" y="13502"/>
                  </a:lnTo>
                  <a:lnTo>
                    <a:pt x="1476277" y="28156"/>
                  </a:lnTo>
                  <a:lnTo>
                    <a:pt x="1479900" y="46101"/>
                  </a:lnTo>
                  <a:lnTo>
                    <a:pt x="1479900" y="230498"/>
                  </a:lnTo>
                  <a:lnTo>
                    <a:pt x="1476277" y="248443"/>
                  </a:lnTo>
                  <a:lnTo>
                    <a:pt x="1466397" y="263097"/>
                  </a:lnTo>
                  <a:lnTo>
                    <a:pt x="1451743" y="272977"/>
                  </a:lnTo>
                  <a:lnTo>
                    <a:pt x="1433799" y="276600"/>
                  </a:lnTo>
                  <a:lnTo>
                    <a:pt x="46101" y="276600"/>
                  </a:lnTo>
                  <a:lnTo>
                    <a:pt x="28156" y="272977"/>
                  </a:lnTo>
                  <a:lnTo>
                    <a:pt x="13502" y="263097"/>
                  </a:lnTo>
                  <a:lnTo>
                    <a:pt x="3622" y="248443"/>
                  </a:lnTo>
                  <a:lnTo>
                    <a:pt x="0" y="230498"/>
                  </a:lnTo>
                  <a:lnTo>
                    <a:pt x="0" y="46101"/>
                  </a:lnTo>
                  <a:close/>
                </a:path>
              </a:pathLst>
            </a:custGeom>
            <a:ln w="19050">
              <a:solidFill>
                <a:srgbClr val="76923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7" name="object 57"/>
          <p:cNvSpPr txBox="1"/>
          <p:nvPr/>
        </p:nvSpPr>
        <p:spPr>
          <a:xfrm>
            <a:off x="2336231" y="1417320"/>
            <a:ext cx="124269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 b="1">
                <a:latin typeface="Arial"/>
                <a:cs typeface="Arial"/>
              </a:rPr>
              <a:t>Product</a:t>
            </a:r>
            <a:r>
              <a:rPr dirty="0" sz="1100" spc="-30" b="1">
                <a:latin typeface="Arial"/>
                <a:cs typeface="Arial"/>
              </a:rPr>
              <a:t> </a:t>
            </a:r>
            <a:r>
              <a:rPr dirty="0" sz="1100" b="1">
                <a:latin typeface="Arial"/>
                <a:cs typeface="Arial"/>
              </a:rPr>
              <a:t>/</a:t>
            </a:r>
            <a:r>
              <a:rPr dirty="0" sz="1100" spc="-35" b="1">
                <a:latin typeface="Arial"/>
                <a:cs typeface="Arial"/>
              </a:rPr>
              <a:t> </a:t>
            </a:r>
            <a:r>
              <a:rPr dirty="0" sz="1100" spc="-5" b="1">
                <a:latin typeface="Arial"/>
                <a:cs typeface="Arial"/>
              </a:rPr>
              <a:t>Services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3989811" y="1366992"/>
            <a:ext cx="1426845" cy="295910"/>
            <a:chOff x="3989811" y="1366992"/>
            <a:chExt cx="1426845" cy="295910"/>
          </a:xfrm>
        </p:grpSpPr>
        <p:sp>
          <p:nvSpPr>
            <p:cNvPr id="59" name="object 59"/>
            <p:cNvSpPr/>
            <p:nvPr/>
          </p:nvSpPr>
          <p:spPr>
            <a:xfrm>
              <a:off x="3999336" y="1376517"/>
              <a:ext cx="1407795" cy="276860"/>
            </a:xfrm>
            <a:custGeom>
              <a:avLst/>
              <a:gdLst/>
              <a:ahLst/>
              <a:cxnLst/>
              <a:rect l="l" t="t" r="r" b="b"/>
              <a:pathLst>
                <a:path w="1407795" h="276860">
                  <a:moveTo>
                    <a:pt x="1361498" y="0"/>
                  </a:moveTo>
                  <a:lnTo>
                    <a:pt x="46101" y="0"/>
                  </a:lnTo>
                  <a:lnTo>
                    <a:pt x="28156" y="3623"/>
                  </a:lnTo>
                  <a:lnTo>
                    <a:pt x="13502" y="13503"/>
                  </a:lnTo>
                  <a:lnTo>
                    <a:pt x="3622" y="28157"/>
                  </a:lnTo>
                  <a:lnTo>
                    <a:pt x="0" y="46102"/>
                  </a:lnTo>
                  <a:lnTo>
                    <a:pt x="0" y="230498"/>
                  </a:lnTo>
                  <a:lnTo>
                    <a:pt x="3622" y="248444"/>
                  </a:lnTo>
                  <a:lnTo>
                    <a:pt x="13502" y="263098"/>
                  </a:lnTo>
                  <a:lnTo>
                    <a:pt x="28156" y="272978"/>
                  </a:lnTo>
                  <a:lnTo>
                    <a:pt x="46101" y="276600"/>
                  </a:lnTo>
                  <a:lnTo>
                    <a:pt x="1361498" y="276600"/>
                  </a:lnTo>
                  <a:lnTo>
                    <a:pt x="1379443" y="272978"/>
                  </a:lnTo>
                  <a:lnTo>
                    <a:pt x="1394096" y="263098"/>
                  </a:lnTo>
                  <a:lnTo>
                    <a:pt x="1403976" y="248444"/>
                  </a:lnTo>
                  <a:lnTo>
                    <a:pt x="1407599" y="230498"/>
                  </a:lnTo>
                  <a:lnTo>
                    <a:pt x="1407599" y="46102"/>
                  </a:lnTo>
                  <a:lnTo>
                    <a:pt x="1403976" y="28157"/>
                  </a:lnTo>
                  <a:lnTo>
                    <a:pt x="1394096" y="13503"/>
                  </a:lnTo>
                  <a:lnTo>
                    <a:pt x="1379443" y="3623"/>
                  </a:lnTo>
                  <a:lnTo>
                    <a:pt x="1361498" y="0"/>
                  </a:lnTo>
                  <a:close/>
                </a:path>
              </a:pathLst>
            </a:custGeom>
            <a:solidFill>
              <a:srgbClr val="EAEA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3999336" y="1376517"/>
              <a:ext cx="1407795" cy="276860"/>
            </a:xfrm>
            <a:custGeom>
              <a:avLst/>
              <a:gdLst/>
              <a:ahLst/>
              <a:cxnLst/>
              <a:rect l="l" t="t" r="r" b="b"/>
              <a:pathLst>
                <a:path w="1407795" h="276860">
                  <a:moveTo>
                    <a:pt x="0" y="46101"/>
                  </a:moveTo>
                  <a:lnTo>
                    <a:pt x="3622" y="28156"/>
                  </a:lnTo>
                  <a:lnTo>
                    <a:pt x="13502" y="13502"/>
                  </a:lnTo>
                  <a:lnTo>
                    <a:pt x="28156" y="3622"/>
                  </a:lnTo>
                  <a:lnTo>
                    <a:pt x="46101" y="0"/>
                  </a:lnTo>
                  <a:lnTo>
                    <a:pt x="1361499" y="0"/>
                  </a:lnTo>
                  <a:lnTo>
                    <a:pt x="1379443" y="3622"/>
                  </a:lnTo>
                  <a:lnTo>
                    <a:pt x="1394097" y="13502"/>
                  </a:lnTo>
                  <a:lnTo>
                    <a:pt x="1403977" y="28156"/>
                  </a:lnTo>
                  <a:lnTo>
                    <a:pt x="1407600" y="46101"/>
                  </a:lnTo>
                  <a:lnTo>
                    <a:pt x="1407600" y="230498"/>
                  </a:lnTo>
                  <a:lnTo>
                    <a:pt x="1403977" y="248443"/>
                  </a:lnTo>
                  <a:lnTo>
                    <a:pt x="1394097" y="263097"/>
                  </a:lnTo>
                  <a:lnTo>
                    <a:pt x="1379443" y="272977"/>
                  </a:lnTo>
                  <a:lnTo>
                    <a:pt x="1361499" y="276600"/>
                  </a:lnTo>
                  <a:lnTo>
                    <a:pt x="46101" y="276600"/>
                  </a:lnTo>
                  <a:lnTo>
                    <a:pt x="28156" y="272977"/>
                  </a:lnTo>
                  <a:lnTo>
                    <a:pt x="13502" y="263097"/>
                  </a:lnTo>
                  <a:lnTo>
                    <a:pt x="3622" y="248443"/>
                  </a:lnTo>
                  <a:lnTo>
                    <a:pt x="0" y="230498"/>
                  </a:lnTo>
                  <a:lnTo>
                    <a:pt x="0" y="46101"/>
                  </a:lnTo>
                  <a:close/>
                </a:path>
              </a:pathLst>
            </a:custGeom>
            <a:ln w="19050">
              <a:solidFill>
                <a:srgbClr val="76923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1" name="object 61"/>
          <p:cNvSpPr txBox="1"/>
          <p:nvPr/>
        </p:nvSpPr>
        <p:spPr>
          <a:xfrm>
            <a:off x="4142749" y="1417320"/>
            <a:ext cx="112077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 b="1">
                <a:latin typeface="Arial"/>
                <a:cs typeface="Arial"/>
              </a:rPr>
              <a:t>Target</a:t>
            </a:r>
            <a:r>
              <a:rPr dirty="0" sz="1100" spc="-40" b="1">
                <a:latin typeface="Arial"/>
                <a:cs typeface="Arial"/>
              </a:rPr>
              <a:t> </a:t>
            </a:r>
            <a:r>
              <a:rPr dirty="0" sz="1100" spc="-5" b="1">
                <a:latin typeface="Arial"/>
                <a:cs typeface="Arial"/>
              </a:rPr>
              <a:t>Audience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5678125" y="1366992"/>
            <a:ext cx="1429385" cy="295910"/>
            <a:chOff x="5678125" y="1366992"/>
            <a:chExt cx="1429385" cy="295910"/>
          </a:xfrm>
        </p:grpSpPr>
        <p:sp>
          <p:nvSpPr>
            <p:cNvPr id="63" name="object 63"/>
            <p:cNvSpPr/>
            <p:nvPr/>
          </p:nvSpPr>
          <p:spPr>
            <a:xfrm>
              <a:off x="5687650" y="1376517"/>
              <a:ext cx="1410335" cy="276860"/>
            </a:xfrm>
            <a:custGeom>
              <a:avLst/>
              <a:gdLst/>
              <a:ahLst/>
              <a:cxnLst/>
              <a:rect l="l" t="t" r="r" b="b"/>
              <a:pathLst>
                <a:path w="1410334" h="276860">
                  <a:moveTo>
                    <a:pt x="1364199" y="0"/>
                  </a:moveTo>
                  <a:lnTo>
                    <a:pt x="46099" y="0"/>
                  </a:lnTo>
                  <a:lnTo>
                    <a:pt x="28155" y="3622"/>
                  </a:lnTo>
                  <a:lnTo>
                    <a:pt x="13502" y="13502"/>
                  </a:lnTo>
                  <a:lnTo>
                    <a:pt x="3622" y="28156"/>
                  </a:lnTo>
                  <a:lnTo>
                    <a:pt x="0" y="46100"/>
                  </a:lnTo>
                  <a:lnTo>
                    <a:pt x="0" y="230499"/>
                  </a:lnTo>
                  <a:lnTo>
                    <a:pt x="3622" y="248444"/>
                  </a:lnTo>
                  <a:lnTo>
                    <a:pt x="13502" y="263098"/>
                  </a:lnTo>
                  <a:lnTo>
                    <a:pt x="28155" y="272978"/>
                  </a:lnTo>
                  <a:lnTo>
                    <a:pt x="46099" y="276600"/>
                  </a:lnTo>
                  <a:lnTo>
                    <a:pt x="1364199" y="276600"/>
                  </a:lnTo>
                  <a:lnTo>
                    <a:pt x="1382144" y="272978"/>
                  </a:lnTo>
                  <a:lnTo>
                    <a:pt x="1396798" y="263098"/>
                  </a:lnTo>
                  <a:lnTo>
                    <a:pt x="1406677" y="248444"/>
                  </a:lnTo>
                  <a:lnTo>
                    <a:pt x="1410300" y="230499"/>
                  </a:lnTo>
                  <a:lnTo>
                    <a:pt x="1410300" y="46100"/>
                  </a:lnTo>
                  <a:lnTo>
                    <a:pt x="1406677" y="28156"/>
                  </a:lnTo>
                  <a:lnTo>
                    <a:pt x="1396798" y="13502"/>
                  </a:lnTo>
                  <a:lnTo>
                    <a:pt x="1382144" y="3622"/>
                  </a:lnTo>
                  <a:lnTo>
                    <a:pt x="1364199" y="0"/>
                  </a:lnTo>
                  <a:close/>
                </a:path>
              </a:pathLst>
            </a:custGeom>
            <a:solidFill>
              <a:srgbClr val="EAEA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5687650" y="1376517"/>
              <a:ext cx="1410335" cy="276860"/>
            </a:xfrm>
            <a:custGeom>
              <a:avLst/>
              <a:gdLst/>
              <a:ahLst/>
              <a:cxnLst/>
              <a:rect l="l" t="t" r="r" b="b"/>
              <a:pathLst>
                <a:path w="1410334" h="276860">
                  <a:moveTo>
                    <a:pt x="0" y="46100"/>
                  </a:moveTo>
                  <a:lnTo>
                    <a:pt x="3622" y="28155"/>
                  </a:lnTo>
                  <a:lnTo>
                    <a:pt x="13502" y="13502"/>
                  </a:lnTo>
                  <a:lnTo>
                    <a:pt x="28155" y="3622"/>
                  </a:lnTo>
                  <a:lnTo>
                    <a:pt x="46100" y="0"/>
                  </a:lnTo>
                  <a:lnTo>
                    <a:pt x="1364200" y="0"/>
                  </a:lnTo>
                  <a:lnTo>
                    <a:pt x="1382144" y="3622"/>
                  </a:lnTo>
                  <a:lnTo>
                    <a:pt x="1396797" y="13502"/>
                  </a:lnTo>
                  <a:lnTo>
                    <a:pt x="1406677" y="28155"/>
                  </a:lnTo>
                  <a:lnTo>
                    <a:pt x="1410300" y="46100"/>
                  </a:lnTo>
                  <a:lnTo>
                    <a:pt x="1410300" y="230499"/>
                  </a:lnTo>
                  <a:lnTo>
                    <a:pt x="1406677" y="248444"/>
                  </a:lnTo>
                  <a:lnTo>
                    <a:pt x="1396797" y="263097"/>
                  </a:lnTo>
                  <a:lnTo>
                    <a:pt x="1382144" y="272977"/>
                  </a:lnTo>
                  <a:lnTo>
                    <a:pt x="1364200" y="276600"/>
                  </a:lnTo>
                  <a:lnTo>
                    <a:pt x="46100" y="276600"/>
                  </a:lnTo>
                  <a:lnTo>
                    <a:pt x="28155" y="272977"/>
                  </a:lnTo>
                  <a:lnTo>
                    <a:pt x="13502" y="263097"/>
                  </a:lnTo>
                  <a:lnTo>
                    <a:pt x="3622" y="248444"/>
                  </a:lnTo>
                  <a:lnTo>
                    <a:pt x="0" y="230499"/>
                  </a:lnTo>
                  <a:lnTo>
                    <a:pt x="0" y="46100"/>
                  </a:lnTo>
                  <a:close/>
                </a:path>
              </a:pathLst>
            </a:custGeom>
            <a:ln w="19050">
              <a:solidFill>
                <a:srgbClr val="76923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5" name="object 65"/>
          <p:cNvSpPr txBox="1"/>
          <p:nvPr/>
        </p:nvSpPr>
        <p:spPr>
          <a:xfrm>
            <a:off x="5880037" y="1417320"/>
            <a:ext cx="102552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 b="1">
                <a:latin typeface="Arial"/>
                <a:cs typeface="Arial"/>
              </a:rPr>
              <a:t>Price</a:t>
            </a:r>
            <a:r>
              <a:rPr dirty="0" sz="1100" spc="-55" b="1">
                <a:latin typeface="Arial"/>
                <a:cs typeface="Arial"/>
              </a:rPr>
              <a:t> </a:t>
            </a:r>
            <a:r>
              <a:rPr dirty="0" sz="1100" spc="-5" b="1">
                <a:latin typeface="Arial"/>
                <a:cs typeface="Arial"/>
              </a:rPr>
              <a:t>Structure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7377214" y="1366992"/>
            <a:ext cx="1459230" cy="295910"/>
            <a:chOff x="7377214" y="1366992"/>
            <a:chExt cx="1459230" cy="295910"/>
          </a:xfrm>
        </p:grpSpPr>
        <p:sp>
          <p:nvSpPr>
            <p:cNvPr id="67" name="object 67"/>
            <p:cNvSpPr/>
            <p:nvPr/>
          </p:nvSpPr>
          <p:spPr>
            <a:xfrm>
              <a:off x="7386739" y="1376517"/>
              <a:ext cx="1440180" cy="276860"/>
            </a:xfrm>
            <a:custGeom>
              <a:avLst/>
              <a:gdLst/>
              <a:ahLst/>
              <a:cxnLst/>
              <a:rect l="l" t="t" r="r" b="b"/>
              <a:pathLst>
                <a:path w="1440179" h="276860">
                  <a:moveTo>
                    <a:pt x="1393898" y="0"/>
                  </a:moveTo>
                  <a:lnTo>
                    <a:pt x="46099" y="0"/>
                  </a:lnTo>
                  <a:lnTo>
                    <a:pt x="28155" y="3622"/>
                  </a:lnTo>
                  <a:lnTo>
                    <a:pt x="13502" y="13502"/>
                  </a:lnTo>
                  <a:lnTo>
                    <a:pt x="3622" y="28156"/>
                  </a:lnTo>
                  <a:lnTo>
                    <a:pt x="0" y="46100"/>
                  </a:lnTo>
                  <a:lnTo>
                    <a:pt x="0" y="230499"/>
                  </a:lnTo>
                  <a:lnTo>
                    <a:pt x="3622" y="248444"/>
                  </a:lnTo>
                  <a:lnTo>
                    <a:pt x="13502" y="263098"/>
                  </a:lnTo>
                  <a:lnTo>
                    <a:pt x="28155" y="272978"/>
                  </a:lnTo>
                  <a:lnTo>
                    <a:pt x="46099" y="276600"/>
                  </a:lnTo>
                  <a:lnTo>
                    <a:pt x="1393898" y="276600"/>
                  </a:lnTo>
                  <a:lnTo>
                    <a:pt x="1411843" y="272978"/>
                  </a:lnTo>
                  <a:lnTo>
                    <a:pt x="1426497" y="263098"/>
                  </a:lnTo>
                  <a:lnTo>
                    <a:pt x="1436376" y="248444"/>
                  </a:lnTo>
                  <a:lnTo>
                    <a:pt x="1439999" y="230499"/>
                  </a:lnTo>
                  <a:lnTo>
                    <a:pt x="1439999" y="46100"/>
                  </a:lnTo>
                  <a:lnTo>
                    <a:pt x="1436376" y="28156"/>
                  </a:lnTo>
                  <a:lnTo>
                    <a:pt x="1426497" y="13502"/>
                  </a:lnTo>
                  <a:lnTo>
                    <a:pt x="1411843" y="3622"/>
                  </a:lnTo>
                  <a:lnTo>
                    <a:pt x="1393898" y="0"/>
                  </a:lnTo>
                  <a:close/>
                </a:path>
              </a:pathLst>
            </a:custGeom>
            <a:solidFill>
              <a:srgbClr val="EAEA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7386739" y="1376517"/>
              <a:ext cx="1440180" cy="276860"/>
            </a:xfrm>
            <a:custGeom>
              <a:avLst/>
              <a:gdLst/>
              <a:ahLst/>
              <a:cxnLst/>
              <a:rect l="l" t="t" r="r" b="b"/>
              <a:pathLst>
                <a:path w="1440179" h="276860">
                  <a:moveTo>
                    <a:pt x="0" y="46100"/>
                  </a:moveTo>
                  <a:lnTo>
                    <a:pt x="3622" y="28156"/>
                  </a:lnTo>
                  <a:lnTo>
                    <a:pt x="13502" y="13502"/>
                  </a:lnTo>
                  <a:lnTo>
                    <a:pt x="28156" y="3622"/>
                  </a:lnTo>
                  <a:lnTo>
                    <a:pt x="46100" y="0"/>
                  </a:lnTo>
                  <a:lnTo>
                    <a:pt x="1393899" y="0"/>
                  </a:lnTo>
                  <a:lnTo>
                    <a:pt x="1411843" y="3622"/>
                  </a:lnTo>
                  <a:lnTo>
                    <a:pt x="1426497" y="13502"/>
                  </a:lnTo>
                  <a:lnTo>
                    <a:pt x="1436377" y="28156"/>
                  </a:lnTo>
                  <a:lnTo>
                    <a:pt x="1440000" y="46100"/>
                  </a:lnTo>
                  <a:lnTo>
                    <a:pt x="1440000" y="230499"/>
                  </a:lnTo>
                  <a:lnTo>
                    <a:pt x="1436377" y="248443"/>
                  </a:lnTo>
                  <a:lnTo>
                    <a:pt x="1426497" y="263097"/>
                  </a:lnTo>
                  <a:lnTo>
                    <a:pt x="1411843" y="272977"/>
                  </a:lnTo>
                  <a:lnTo>
                    <a:pt x="1393899" y="276600"/>
                  </a:lnTo>
                  <a:lnTo>
                    <a:pt x="46100" y="276600"/>
                  </a:lnTo>
                  <a:lnTo>
                    <a:pt x="28156" y="272977"/>
                  </a:lnTo>
                  <a:lnTo>
                    <a:pt x="13502" y="263097"/>
                  </a:lnTo>
                  <a:lnTo>
                    <a:pt x="3622" y="248443"/>
                  </a:lnTo>
                  <a:lnTo>
                    <a:pt x="0" y="230499"/>
                  </a:lnTo>
                  <a:lnTo>
                    <a:pt x="0" y="46100"/>
                  </a:lnTo>
                  <a:close/>
                </a:path>
              </a:pathLst>
            </a:custGeom>
            <a:ln w="19050">
              <a:solidFill>
                <a:srgbClr val="76923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9" name="object 69"/>
          <p:cNvSpPr txBox="1"/>
          <p:nvPr/>
        </p:nvSpPr>
        <p:spPr>
          <a:xfrm>
            <a:off x="7588418" y="1417320"/>
            <a:ext cx="1036319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5" b="1">
                <a:latin typeface="Arial"/>
                <a:cs typeface="Arial"/>
              </a:rPr>
              <a:t>K</a:t>
            </a:r>
            <a:r>
              <a:rPr dirty="0" sz="1100" b="1">
                <a:latin typeface="Arial"/>
                <a:cs typeface="Arial"/>
              </a:rPr>
              <a:t>ey</a:t>
            </a:r>
            <a:r>
              <a:rPr dirty="0" sz="1100" spc="-10" b="1">
                <a:latin typeface="Arial"/>
                <a:cs typeface="Arial"/>
              </a:rPr>
              <a:t> </a:t>
            </a:r>
            <a:r>
              <a:rPr dirty="0" sz="1100" spc="5" b="1">
                <a:latin typeface="Arial"/>
                <a:cs typeface="Arial"/>
              </a:rPr>
              <a:t>A</a:t>
            </a:r>
            <a:r>
              <a:rPr dirty="0" sz="1100" b="1">
                <a:latin typeface="Arial"/>
                <a:cs typeface="Arial"/>
              </a:rPr>
              <a:t>dvan</a:t>
            </a:r>
            <a:r>
              <a:rPr dirty="0" sz="1100" spc="-5" b="1">
                <a:latin typeface="Arial"/>
                <a:cs typeface="Arial"/>
              </a:rPr>
              <a:t>t</a:t>
            </a:r>
            <a:r>
              <a:rPr dirty="0" sz="1100" b="1">
                <a:latin typeface="Arial"/>
                <a:cs typeface="Arial"/>
              </a:rPr>
              <a:t>age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70" name="object 7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9144000" cy="51419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19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19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63313" y="1862835"/>
            <a:ext cx="192532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Thank</a:t>
            </a:r>
            <a:r>
              <a:rPr dirty="0" spc="-90"/>
              <a:t> </a:t>
            </a:r>
            <a:r>
              <a:rPr dirty="0"/>
              <a:t>you!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19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19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19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19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84005" y="3290507"/>
            <a:ext cx="1760220" cy="1853564"/>
            <a:chOff x="7384005" y="3290507"/>
            <a:chExt cx="1760220" cy="1853564"/>
          </a:xfrm>
        </p:grpSpPr>
        <p:sp>
          <p:nvSpPr>
            <p:cNvPr id="3" name="object 3"/>
            <p:cNvSpPr/>
            <p:nvPr/>
          </p:nvSpPr>
          <p:spPr>
            <a:xfrm>
              <a:off x="7384005" y="5063513"/>
              <a:ext cx="1760220" cy="80010"/>
            </a:xfrm>
            <a:custGeom>
              <a:avLst/>
              <a:gdLst/>
              <a:ahLst/>
              <a:cxnLst/>
              <a:rect l="l" t="t" r="r" b="b"/>
              <a:pathLst>
                <a:path w="1760220" h="80010">
                  <a:moveTo>
                    <a:pt x="0" y="0"/>
                  </a:moveTo>
                  <a:lnTo>
                    <a:pt x="1759993" y="0"/>
                  </a:lnTo>
                  <a:lnTo>
                    <a:pt x="1759993" y="79985"/>
                  </a:lnTo>
                  <a:lnTo>
                    <a:pt x="0" y="79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9063705" y="3290507"/>
              <a:ext cx="80645" cy="1766570"/>
            </a:xfrm>
            <a:custGeom>
              <a:avLst/>
              <a:gdLst/>
              <a:ahLst/>
              <a:cxnLst/>
              <a:rect l="l" t="t" r="r" b="b"/>
              <a:pathLst>
                <a:path w="80645" h="1766570">
                  <a:moveTo>
                    <a:pt x="80294" y="0"/>
                  </a:moveTo>
                  <a:lnTo>
                    <a:pt x="80294" y="1766400"/>
                  </a:lnTo>
                  <a:lnTo>
                    <a:pt x="0" y="1766400"/>
                  </a:lnTo>
                  <a:lnTo>
                    <a:pt x="0" y="0"/>
                  </a:lnTo>
                  <a:lnTo>
                    <a:pt x="80294" y="0"/>
                  </a:lnTo>
                  <a:close/>
                </a:path>
              </a:pathLst>
            </a:custGeom>
            <a:solidFill>
              <a:srgbClr val="7692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/>
          <p:nvPr/>
        </p:nvSpPr>
        <p:spPr>
          <a:xfrm>
            <a:off x="0" y="5063514"/>
            <a:ext cx="1766570" cy="80010"/>
          </a:xfrm>
          <a:custGeom>
            <a:avLst/>
            <a:gdLst/>
            <a:ahLst/>
            <a:cxnLst/>
            <a:rect l="l" t="t" r="r" b="b"/>
            <a:pathLst>
              <a:path w="1766570" h="80010">
                <a:moveTo>
                  <a:pt x="0" y="0"/>
                </a:moveTo>
                <a:lnTo>
                  <a:pt x="1766399" y="0"/>
                </a:lnTo>
                <a:lnTo>
                  <a:pt x="1766399" y="79985"/>
                </a:lnTo>
                <a:lnTo>
                  <a:pt x="0" y="79985"/>
                </a:lnTo>
                <a:lnTo>
                  <a:pt x="0" y="0"/>
                </a:lnTo>
                <a:close/>
              </a:path>
            </a:pathLst>
          </a:custGeom>
          <a:solidFill>
            <a:srgbClr val="7692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076626" y="0"/>
            <a:ext cx="67945" cy="1163955"/>
          </a:xfrm>
          <a:custGeom>
            <a:avLst/>
            <a:gdLst/>
            <a:ahLst/>
            <a:cxnLst/>
            <a:rect l="l" t="t" r="r" b="b"/>
            <a:pathLst>
              <a:path w="67945" h="1163955">
                <a:moveTo>
                  <a:pt x="67373" y="0"/>
                </a:moveTo>
                <a:lnTo>
                  <a:pt x="67373" y="1163699"/>
                </a:lnTo>
                <a:lnTo>
                  <a:pt x="0" y="1163699"/>
                </a:lnTo>
                <a:lnTo>
                  <a:pt x="0" y="0"/>
                </a:lnTo>
                <a:lnTo>
                  <a:pt x="67373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7999" y="463274"/>
            <a:ext cx="5332095" cy="523240"/>
          </a:xfrm>
          <a:custGeom>
            <a:avLst/>
            <a:gdLst/>
            <a:ahLst/>
            <a:cxnLst/>
            <a:rect l="l" t="t" r="r" b="b"/>
            <a:pathLst>
              <a:path w="5332095" h="523240">
                <a:moveTo>
                  <a:pt x="5331599" y="0"/>
                </a:moveTo>
                <a:lnTo>
                  <a:pt x="0" y="0"/>
                </a:lnTo>
                <a:lnTo>
                  <a:pt x="0" y="523200"/>
                </a:lnTo>
                <a:lnTo>
                  <a:pt x="5331599" y="523200"/>
                </a:lnTo>
                <a:lnTo>
                  <a:pt x="5331599" y="0"/>
                </a:lnTo>
                <a:close/>
              </a:path>
            </a:pathLst>
          </a:custGeom>
          <a:solidFill>
            <a:srgbClr val="7692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6724" y="530859"/>
            <a:ext cx="3602990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/>
              <a:t>Vision</a:t>
            </a:r>
            <a:r>
              <a:rPr dirty="0" sz="2200" spc="-25"/>
              <a:t> </a:t>
            </a:r>
            <a:r>
              <a:rPr dirty="0" sz="2200"/>
              <a:t>&amp;</a:t>
            </a:r>
            <a:r>
              <a:rPr dirty="0" sz="2200" spc="-30"/>
              <a:t> </a:t>
            </a:r>
            <a:r>
              <a:rPr dirty="0" sz="2200"/>
              <a:t>Value</a:t>
            </a:r>
            <a:r>
              <a:rPr dirty="0" sz="2200" spc="-25"/>
              <a:t> </a:t>
            </a:r>
            <a:r>
              <a:rPr dirty="0" sz="2200"/>
              <a:t>Proposition</a:t>
            </a:r>
            <a:endParaRPr sz="2200"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191" y="2054351"/>
            <a:ext cx="496823" cy="49682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74937" y="2058923"/>
            <a:ext cx="2654935" cy="65976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 marR="5080">
              <a:lnSpc>
                <a:spcPct val="98600"/>
              </a:lnSpc>
              <a:spcBef>
                <a:spcPts val="120"/>
              </a:spcBef>
            </a:pPr>
            <a:r>
              <a:rPr dirty="0" sz="1400" b="1">
                <a:latin typeface="Arial"/>
                <a:cs typeface="Arial"/>
              </a:rPr>
              <a:t>AI </a:t>
            </a:r>
            <a:r>
              <a:rPr dirty="0" sz="1400" spc="-5" b="1">
                <a:latin typeface="Arial"/>
                <a:cs typeface="Arial"/>
              </a:rPr>
              <a:t>driven </a:t>
            </a:r>
            <a:r>
              <a:rPr dirty="0" sz="1400" spc="-5">
                <a:latin typeface="Arial MT"/>
                <a:cs typeface="Arial MT"/>
              </a:rPr>
              <a:t>model to provide </a:t>
            </a:r>
            <a:r>
              <a:rPr dirty="0" sz="140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customized </a:t>
            </a:r>
            <a:r>
              <a:rPr dirty="0" sz="1400" spc="-5" b="1">
                <a:latin typeface="Arial"/>
                <a:cs typeface="Arial"/>
              </a:rPr>
              <a:t>feed formulations </a:t>
            </a:r>
            <a:r>
              <a:rPr dirty="0" sz="1400" b="1">
                <a:latin typeface="Arial"/>
                <a:cs typeface="Arial"/>
              </a:rPr>
              <a:t> </a:t>
            </a:r>
            <a:r>
              <a:rPr dirty="0" sz="1400" spc="-5">
                <a:latin typeface="Arial MT"/>
                <a:cs typeface="Arial MT"/>
              </a:rPr>
              <a:t>based</a:t>
            </a:r>
            <a:r>
              <a:rPr dirty="0" sz="1400" spc="-25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on</a:t>
            </a:r>
            <a:r>
              <a:rPr dirty="0" sz="1400" spc="-25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nutritional</a:t>
            </a:r>
            <a:r>
              <a:rPr dirty="0" sz="1400" spc="-2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requirements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3191" y="3194304"/>
            <a:ext cx="463295" cy="46024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74937" y="3177539"/>
            <a:ext cx="2802255" cy="65659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just" marL="12700" marR="5080">
              <a:lnSpc>
                <a:spcPct val="97900"/>
              </a:lnSpc>
              <a:spcBef>
                <a:spcPts val="135"/>
              </a:spcBef>
            </a:pPr>
            <a:r>
              <a:rPr dirty="0" sz="1400" spc="-5" b="1">
                <a:latin typeface="Arial"/>
                <a:cs typeface="Arial"/>
              </a:rPr>
              <a:t>Boost milk </a:t>
            </a:r>
            <a:r>
              <a:rPr dirty="0" sz="1400" spc="-10" b="1">
                <a:latin typeface="Arial"/>
                <a:cs typeface="Arial"/>
              </a:rPr>
              <a:t>production </a:t>
            </a:r>
            <a:r>
              <a:rPr dirty="0" sz="1400">
                <a:latin typeface="Arial MT"/>
                <a:cs typeface="Arial MT"/>
              </a:rPr>
              <a:t>in </a:t>
            </a:r>
            <a:r>
              <a:rPr dirty="0" sz="1400" spc="-5">
                <a:latin typeface="Arial MT"/>
                <a:cs typeface="Arial MT"/>
              </a:rPr>
              <a:t>cattle by </a:t>
            </a:r>
            <a:r>
              <a:rPr dirty="0" sz="1400" spc="-375">
                <a:latin typeface="Arial MT"/>
                <a:cs typeface="Arial MT"/>
              </a:rPr>
              <a:t> </a:t>
            </a:r>
            <a:r>
              <a:rPr dirty="0" sz="1400" spc="-5" b="1">
                <a:latin typeface="Arial"/>
                <a:cs typeface="Arial"/>
              </a:rPr>
              <a:t>15% to 20% </a:t>
            </a:r>
            <a:r>
              <a:rPr dirty="0" sz="1400" spc="-5">
                <a:latin typeface="Arial MT"/>
                <a:cs typeface="Arial MT"/>
              </a:rPr>
              <a:t>with </a:t>
            </a:r>
            <a:r>
              <a:rPr dirty="0" sz="1400" spc="-10" b="1">
                <a:latin typeface="Arial"/>
                <a:cs typeface="Arial"/>
              </a:rPr>
              <a:t>pineapple </a:t>
            </a:r>
            <a:r>
              <a:rPr dirty="0" sz="1400" spc="-5" b="1">
                <a:latin typeface="Arial"/>
                <a:cs typeface="Arial"/>
              </a:rPr>
              <a:t>waste </a:t>
            </a:r>
            <a:r>
              <a:rPr dirty="0" sz="1400" spc="-375" b="1">
                <a:latin typeface="Arial"/>
                <a:cs typeface="Arial"/>
              </a:rPr>
              <a:t> </a:t>
            </a:r>
            <a:r>
              <a:rPr dirty="0" sz="1400" spc="-5">
                <a:latin typeface="Arial MT"/>
                <a:cs typeface="Arial MT"/>
              </a:rPr>
              <a:t>based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herbal feed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95088" y="2069592"/>
            <a:ext cx="417575" cy="41757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488325" y="2022348"/>
            <a:ext cx="2261235" cy="65659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5080">
              <a:lnSpc>
                <a:spcPct val="97900"/>
              </a:lnSpc>
              <a:spcBef>
                <a:spcPts val="135"/>
              </a:spcBef>
            </a:pPr>
            <a:r>
              <a:rPr dirty="0" sz="1400" spc="-5">
                <a:latin typeface="Arial MT"/>
                <a:cs typeface="Arial MT"/>
              </a:rPr>
              <a:t>Seamless integration of </a:t>
            </a:r>
            <a:r>
              <a:rPr dirty="0" sz="1400">
                <a:latin typeface="Arial MT"/>
                <a:cs typeface="Arial MT"/>
              </a:rPr>
              <a:t> </a:t>
            </a:r>
            <a:r>
              <a:rPr dirty="0" sz="1400" spc="-5" b="1">
                <a:latin typeface="Arial"/>
                <a:cs typeface="Arial"/>
              </a:rPr>
              <a:t>veterinarian</a:t>
            </a:r>
            <a:r>
              <a:rPr dirty="0" sz="1400" spc="-45" b="1">
                <a:latin typeface="Arial"/>
                <a:cs typeface="Arial"/>
              </a:rPr>
              <a:t> </a:t>
            </a:r>
            <a:r>
              <a:rPr dirty="0" sz="1400" spc="-5">
                <a:latin typeface="Arial MT"/>
                <a:cs typeface="Arial MT"/>
              </a:rPr>
              <a:t>and</a:t>
            </a:r>
            <a:r>
              <a:rPr dirty="0" sz="1400" spc="-45">
                <a:latin typeface="Arial MT"/>
                <a:cs typeface="Arial MT"/>
              </a:rPr>
              <a:t> </a:t>
            </a:r>
            <a:r>
              <a:rPr dirty="0" sz="1400" spc="-5" b="1">
                <a:latin typeface="Arial"/>
                <a:cs typeface="Arial"/>
              </a:rPr>
              <a:t>insurance </a:t>
            </a:r>
            <a:r>
              <a:rPr dirty="0" sz="1400" spc="-375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services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88325" y="3265932"/>
            <a:ext cx="2812415" cy="44005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 marR="5080">
              <a:lnSpc>
                <a:spcPts val="1580"/>
              </a:lnSpc>
              <a:spcBef>
                <a:spcPts val="235"/>
              </a:spcBef>
            </a:pPr>
            <a:r>
              <a:rPr dirty="0" sz="1400" spc="-5">
                <a:latin typeface="Arial MT"/>
                <a:cs typeface="Arial MT"/>
              </a:rPr>
              <a:t>Embracing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 spc="-10" b="1">
                <a:latin typeface="Arial"/>
                <a:cs typeface="Arial"/>
              </a:rPr>
              <a:t>sustainability</a:t>
            </a:r>
            <a:r>
              <a:rPr dirty="0" sz="1400" spc="-5" b="1">
                <a:latin typeface="Arial"/>
                <a:cs typeface="Arial"/>
              </a:rPr>
              <a:t> </a:t>
            </a:r>
            <a:r>
              <a:rPr dirty="0" sz="1400" spc="-5">
                <a:latin typeface="Arial MT"/>
                <a:cs typeface="Arial MT"/>
              </a:rPr>
              <a:t>with zero </a:t>
            </a:r>
            <a:r>
              <a:rPr dirty="0" sz="1400" spc="-37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feed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waste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95088" y="3172967"/>
            <a:ext cx="493775" cy="493775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169987" y="1293876"/>
            <a:ext cx="680529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Arial MT"/>
                <a:cs typeface="Arial MT"/>
              </a:rPr>
              <a:t>Empower cattle</a:t>
            </a:r>
            <a:r>
              <a:rPr dirty="0" sz="140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farmers</a:t>
            </a:r>
            <a:r>
              <a:rPr dirty="0" sz="140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by</a:t>
            </a:r>
            <a:r>
              <a:rPr dirty="0" sz="140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staying</a:t>
            </a:r>
            <a:r>
              <a:rPr dirty="0" sz="140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committed</a:t>
            </a:r>
            <a:r>
              <a:rPr dirty="0" sz="140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to</a:t>
            </a:r>
            <a:r>
              <a:rPr dirty="0" sz="140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innovation,</a:t>
            </a:r>
            <a:r>
              <a:rPr dirty="0" sz="140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sustainability</a:t>
            </a:r>
            <a:r>
              <a:rPr dirty="0" sz="140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and</a:t>
            </a:r>
            <a:r>
              <a:rPr dirty="0" sz="140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nutrition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999" y="463274"/>
            <a:ext cx="5332095" cy="523240"/>
          </a:xfrm>
          <a:custGeom>
            <a:avLst/>
            <a:gdLst/>
            <a:ahLst/>
            <a:cxnLst/>
            <a:rect l="l" t="t" r="r" b="b"/>
            <a:pathLst>
              <a:path w="5332095" h="523240">
                <a:moveTo>
                  <a:pt x="5331599" y="0"/>
                </a:moveTo>
                <a:lnTo>
                  <a:pt x="0" y="0"/>
                </a:lnTo>
                <a:lnTo>
                  <a:pt x="0" y="523200"/>
                </a:lnTo>
                <a:lnTo>
                  <a:pt x="5331599" y="523200"/>
                </a:lnTo>
                <a:lnTo>
                  <a:pt x="5331599" y="0"/>
                </a:lnTo>
                <a:close/>
              </a:path>
            </a:pathLst>
          </a:custGeom>
          <a:solidFill>
            <a:srgbClr val="7692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6724" y="530859"/>
            <a:ext cx="109918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/>
              <a:t>I</a:t>
            </a:r>
            <a:r>
              <a:rPr dirty="0" sz="2200" spc="5"/>
              <a:t>d</a:t>
            </a:r>
            <a:r>
              <a:rPr dirty="0" sz="2200"/>
              <a:t>eati</a:t>
            </a:r>
            <a:r>
              <a:rPr dirty="0" sz="2200" spc="5"/>
              <a:t>o</a:t>
            </a:r>
            <a:r>
              <a:rPr dirty="0" sz="2200"/>
              <a:t>n</a:t>
            </a:r>
            <a:endParaRPr sz="2200"/>
          </a:p>
        </p:txBody>
      </p:sp>
      <p:sp>
        <p:nvSpPr>
          <p:cNvPr id="4" name="object 4"/>
          <p:cNvSpPr txBox="1"/>
          <p:nvPr/>
        </p:nvSpPr>
        <p:spPr>
          <a:xfrm>
            <a:off x="618134" y="1484884"/>
            <a:ext cx="3489960" cy="17297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-635">
              <a:lnSpc>
                <a:spcPct val="99800"/>
              </a:lnSpc>
              <a:spcBef>
                <a:spcPts val="100"/>
              </a:spcBef>
            </a:pPr>
            <a:r>
              <a:rPr dirty="0" sz="1600" spc="-5">
                <a:latin typeface="Arial MT"/>
                <a:cs typeface="Arial MT"/>
              </a:rPr>
              <a:t>Empower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farmers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with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 b="1">
                <a:latin typeface="Arial"/>
                <a:cs typeface="Arial"/>
              </a:rPr>
              <a:t>pineapple </a:t>
            </a:r>
            <a:r>
              <a:rPr dirty="0" sz="1600" b="1">
                <a:latin typeface="Arial"/>
                <a:cs typeface="Arial"/>
              </a:rPr>
              <a:t> waste</a:t>
            </a:r>
            <a:r>
              <a:rPr dirty="0" sz="1600" spc="-5" b="1">
                <a:latin typeface="Arial"/>
                <a:cs typeface="Arial"/>
              </a:rPr>
              <a:t> herbal</a:t>
            </a:r>
            <a:r>
              <a:rPr dirty="0" sz="1600" spc="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feed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>
                <a:latin typeface="Arial MT"/>
                <a:cs typeface="Arial MT"/>
              </a:rPr>
              <a:t>based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on cost- 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efficient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feed balancing using our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10" b="1">
                <a:latin typeface="Arial"/>
                <a:cs typeface="Arial"/>
              </a:rPr>
              <a:t>AI </a:t>
            </a:r>
            <a:r>
              <a:rPr dirty="0" sz="1600" spc="-5" b="1">
                <a:latin typeface="Arial"/>
                <a:cs typeface="Arial"/>
              </a:rPr>
              <a:t> based prediction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model</a:t>
            </a:r>
            <a:r>
              <a:rPr dirty="0" sz="1600" spc="5" b="1">
                <a:latin typeface="Arial"/>
                <a:cs typeface="Arial"/>
              </a:rPr>
              <a:t> </a:t>
            </a:r>
            <a:r>
              <a:rPr dirty="0" sz="1600">
                <a:latin typeface="Arial MT"/>
                <a:cs typeface="Arial MT"/>
              </a:rPr>
              <a:t>to</a:t>
            </a:r>
            <a:r>
              <a:rPr dirty="0" sz="1600" spc="-5">
                <a:latin typeface="Arial MT"/>
                <a:cs typeface="Arial MT"/>
              </a:rPr>
              <a:t> cater</a:t>
            </a:r>
            <a:r>
              <a:rPr dirty="0" sz="1600" spc="10">
                <a:latin typeface="Arial MT"/>
                <a:cs typeface="Arial MT"/>
              </a:rPr>
              <a:t> </a:t>
            </a:r>
            <a:r>
              <a:rPr dirty="0" sz="1600">
                <a:latin typeface="Arial MT"/>
                <a:cs typeface="Arial MT"/>
              </a:rPr>
              <a:t>to 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specific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nutrition needs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of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>
                <a:latin typeface="Arial MT"/>
                <a:cs typeface="Arial MT"/>
              </a:rPr>
              <a:t>the</a:t>
            </a:r>
            <a:r>
              <a:rPr dirty="0" sz="1600" spc="-5">
                <a:latin typeface="Arial MT"/>
                <a:cs typeface="Arial MT"/>
              </a:rPr>
              <a:t> cattle, 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thereby enhancing health and yield via </a:t>
            </a:r>
            <a:r>
              <a:rPr dirty="0" sz="1600" spc="-430">
                <a:latin typeface="Arial MT"/>
                <a:cs typeface="Arial MT"/>
              </a:rPr>
              <a:t> </a:t>
            </a:r>
            <a:r>
              <a:rPr dirty="0" sz="1600" spc="-10">
                <a:latin typeface="Arial MT"/>
                <a:cs typeface="Arial MT"/>
              </a:rPr>
              <a:t>online</a:t>
            </a:r>
            <a:r>
              <a:rPr dirty="0" sz="1600" spc="-5">
                <a:latin typeface="Arial MT"/>
                <a:cs typeface="Arial MT"/>
              </a:rPr>
              <a:t> platform/app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9144000" cy="5142230"/>
            <a:chOff x="0" y="0"/>
            <a:chExt cx="9144000" cy="514223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08776" y="1109471"/>
              <a:ext cx="2051303" cy="37459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19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724" y="530859"/>
            <a:ext cx="109918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/>
              <a:t>I</a:t>
            </a:r>
            <a:r>
              <a:rPr dirty="0" sz="2200" spc="5"/>
              <a:t>d</a:t>
            </a:r>
            <a:r>
              <a:rPr dirty="0" sz="2200"/>
              <a:t>eati</a:t>
            </a:r>
            <a:r>
              <a:rPr dirty="0" sz="2200" spc="5"/>
              <a:t>o</a:t>
            </a:r>
            <a:r>
              <a:rPr dirty="0" sz="2200"/>
              <a:t>n</a:t>
            </a:r>
            <a:endParaRPr sz="2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" y="1194815"/>
            <a:ext cx="1545336" cy="278282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843175" y="1592771"/>
            <a:ext cx="2416175" cy="2586355"/>
          </a:xfrm>
          <a:custGeom>
            <a:avLst/>
            <a:gdLst/>
            <a:ahLst/>
            <a:cxnLst/>
            <a:rect l="l" t="t" r="r" b="b"/>
            <a:pathLst>
              <a:path w="2416175" h="2586354">
                <a:moveTo>
                  <a:pt x="2416035" y="0"/>
                </a:moveTo>
                <a:lnTo>
                  <a:pt x="0" y="0"/>
                </a:lnTo>
                <a:lnTo>
                  <a:pt x="0" y="2586186"/>
                </a:lnTo>
                <a:lnTo>
                  <a:pt x="2416035" y="2586186"/>
                </a:lnTo>
                <a:lnTo>
                  <a:pt x="2416035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053662" y="1197864"/>
            <a:ext cx="1993264" cy="35814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621030" marR="5080" indent="-608965">
              <a:lnSpc>
                <a:spcPts val="1300"/>
              </a:lnSpc>
              <a:spcBef>
                <a:spcPts val="160"/>
              </a:spcBef>
            </a:pPr>
            <a:r>
              <a:rPr dirty="0" sz="1100" b="1">
                <a:latin typeface="Arial"/>
                <a:cs typeface="Arial"/>
              </a:rPr>
              <a:t>AI</a:t>
            </a:r>
            <a:r>
              <a:rPr dirty="0" sz="1100" spc="-30" b="1">
                <a:latin typeface="Arial"/>
                <a:cs typeface="Arial"/>
              </a:rPr>
              <a:t> </a:t>
            </a:r>
            <a:r>
              <a:rPr dirty="0" sz="1100" b="1">
                <a:latin typeface="Arial"/>
                <a:cs typeface="Arial"/>
              </a:rPr>
              <a:t>based</a:t>
            </a:r>
            <a:r>
              <a:rPr dirty="0" sz="1100" spc="-15" b="1">
                <a:latin typeface="Arial"/>
                <a:cs typeface="Arial"/>
              </a:rPr>
              <a:t> </a:t>
            </a:r>
            <a:r>
              <a:rPr dirty="0" sz="1100" spc="-5" b="1">
                <a:latin typeface="Arial"/>
                <a:cs typeface="Arial"/>
              </a:rPr>
              <a:t>prediction</a:t>
            </a:r>
            <a:r>
              <a:rPr dirty="0" sz="1100" spc="-15" b="1">
                <a:latin typeface="Arial"/>
                <a:cs typeface="Arial"/>
              </a:rPr>
              <a:t> </a:t>
            </a:r>
            <a:r>
              <a:rPr dirty="0" sz="1100" spc="-5" b="1">
                <a:latin typeface="Arial"/>
                <a:cs typeface="Arial"/>
              </a:rPr>
              <a:t>model</a:t>
            </a:r>
            <a:r>
              <a:rPr dirty="0" sz="1100" spc="-25" b="1">
                <a:latin typeface="Arial"/>
                <a:cs typeface="Arial"/>
              </a:rPr>
              <a:t> </a:t>
            </a:r>
            <a:r>
              <a:rPr dirty="0" sz="1100" spc="-5" b="1">
                <a:latin typeface="Arial"/>
                <a:cs typeface="Arial"/>
              </a:rPr>
              <a:t>for </a:t>
            </a:r>
            <a:r>
              <a:rPr dirty="0" sz="1100" spc="-290" b="1">
                <a:latin typeface="Arial"/>
                <a:cs typeface="Arial"/>
              </a:rPr>
              <a:t> </a:t>
            </a:r>
            <a:r>
              <a:rPr dirty="0" sz="1100" spc="-5" b="1">
                <a:latin typeface="Arial"/>
                <a:cs typeface="Arial"/>
              </a:rPr>
              <a:t>feed</a:t>
            </a:r>
            <a:r>
              <a:rPr dirty="0" sz="1100" spc="-10" b="1">
                <a:latin typeface="Arial"/>
                <a:cs typeface="Arial"/>
              </a:rPr>
              <a:t> </a:t>
            </a:r>
            <a:r>
              <a:rPr dirty="0" sz="1100" spc="-5" b="1">
                <a:latin typeface="Arial"/>
                <a:cs typeface="Arial"/>
              </a:rPr>
              <a:t>profile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21899" y="1691640"/>
            <a:ext cx="1993900" cy="70231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84150" marR="5080" indent="-171450">
              <a:lnSpc>
                <a:spcPct val="101200"/>
              </a:lnSpc>
              <a:spcBef>
                <a:spcPts val="85"/>
              </a:spcBef>
            </a:pPr>
            <a:r>
              <a:rPr dirty="0" sz="1100" spc="45">
                <a:latin typeface="Calibri"/>
                <a:cs typeface="Calibri"/>
              </a:rPr>
              <a:t>?</a:t>
            </a:r>
            <a:r>
              <a:rPr dirty="0" sz="1100" spc="250">
                <a:latin typeface="Calibri"/>
                <a:cs typeface="Calibri"/>
              </a:rPr>
              <a:t> </a:t>
            </a:r>
            <a:r>
              <a:rPr dirty="0" sz="1100" spc="-5">
                <a:latin typeface="Arial MT"/>
                <a:cs typeface="Arial MT"/>
              </a:rPr>
              <a:t>Input</a:t>
            </a:r>
            <a:r>
              <a:rPr dirty="0" sz="1100" spc="-20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data (Objectives,</a:t>
            </a:r>
            <a:r>
              <a:rPr dirty="0" sz="1100" spc="-15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Cattle </a:t>
            </a:r>
            <a:r>
              <a:rPr dirty="0" sz="1100" spc="-295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data </a:t>
            </a:r>
            <a:r>
              <a:rPr dirty="0" sz="1100">
                <a:latin typeface="Arial MT"/>
                <a:cs typeface="Arial MT"/>
              </a:rPr>
              <a:t>&amp; </a:t>
            </a:r>
            <a:r>
              <a:rPr dirty="0" sz="1100" spc="-5">
                <a:latin typeface="Arial MT"/>
                <a:cs typeface="Arial MT"/>
              </a:rPr>
              <a:t>Environment Data) </a:t>
            </a:r>
            <a:r>
              <a:rPr dirty="0" sz="1100">
                <a:latin typeface="Arial MT"/>
                <a:cs typeface="Arial MT"/>
              </a:rPr>
              <a:t>is </a:t>
            </a:r>
            <a:r>
              <a:rPr dirty="0" sz="1100" spc="5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entered </a:t>
            </a:r>
            <a:r>
              <a:rPr dirty="0" sz="1100">
                <a:latin typeface="Arial MT"/>
                <a:cs typeface="Arial MT"/>
              </a:rPr>
              <a:t>by user </a:t>
            </a:r>
            <a:r>
              <a:rPr dirty="0" sz="1100" spc="-5">
                <a:latin typeface="Arial MT"/>
                <a:cs typeface="Arial MT"/>
              </a:rPr>
              <a:t>to determine </a:t>
            </a:r>
            <a:r>
              <a:rPr dirty="0" sz="1100" spc="-295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optimum</a:t>
            </a:r>
            <a:r>
              <a:rPr dirty="0" sz="1100" spc="-15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feed profile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21899" y="2529839"/>
            <a:ext cx="2255520" cy="119634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84150" marR="5080" indent="-171450">
              <a:lnSpc>
                <a:spcPts val="1300"/>
              </a:lnSpc>
              <a:spcBef>
                <a:spcPts val="160"/>
              </a:spcBef>
            </a:pPr>
            <a:r>
              <a:rPr dirty="0" sz="1100" spc="45">
                <a:latin typeface="Calibri"/>
                <a:cs typeface="Calibri"/>
              </a:rPr>
              <a:t>?</a:t>
            </a:r>
            <a:r>
              <a:rPr dirty="0" sz="1100" spc="235">
                <a:latin typeface="Calibri"/>
                <a:cs typeface="Calibri"/>
              </a:rPr>
              <a:t> </a:t>
            </a:r>
            <a:r>
              <a:rPr dirty="0" sz="1100" spc="-5">
                <a:latin typeface="Arial MT"/>
                <a:cs typeface="Arial MT"/>
              </a:rPr>
              <a:t>Nutrient</a:t>
            </a:r>
            <a:r>
              <a:rPr dirty="0" sz="1100" spc="-2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Requirement</a:t>
            </a:r>
            <a:r>
              <a:rPr dirty="0" sz="1100" spc="-20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=</a:t>
            </a:r>
            <a:r>
              <a:rPr dirty="0" sz="1100" spc="-2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F1</a:t>
            </a:r>
            <a:r>
              <a:rPr dirty="0" sz="1100" spc="-1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+</a:t>
            </a:r>
            <a:r>
              <a:rPr dirty="0" sz="1100" spc="-25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(MY </a:t>
            </a:r>
            <a:r>
              <a:rPr dirty="0" sz="1100" spc="-29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x</a:t>
            </a:r>
            <a:r>
              <a:rPr dirty="0" sz="1100" spc="-1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F2)</a:t>
            </a:r>
            <a:r>
              <a:rPr dirty="0" sz="1100" spc="-10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+</a:t>
            </a:r>
            <a:r>
              <a:rPr dirty="0" sz="1100" spc="-20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F3</a:t>
            </a:r>
            <a:endParaRPr sz="1100">
              <a:latin typeface="Arial MT"/>
              <a:cs typeface="Arial MT"/>
            </a:endParaRPr>
          </a:p>
          <a:p>
            <a:pPr marL="184150" marR="116205">
              <a:lnSpc>
                <a:spcPts val="1300"/>
              </a:lnSpc>
              <a:spcBef>
                <a:spcPts val="110"/>
              </a:spcBef>
            </a:pPr>
            <a:r>
              <a:rPr dirty="0" sz="1100">
                <a:latin typeface="Arial MT"/>
                <a:cs typeface="Arial MT"/>
              </a:rPr>
              <a:t>Fl, F2 &amp; F3 </a:t>
            </a:r>
            <a:r>
              <a:rPr dirty="0" sz="1100" spc="-5">
                <a:latin typeface="Arial MT"/>
                <a:cs typeface="Arial MT"/>
              </a:rPr>
              <a:t>are </a:t>
            </a:r>
            <a:r>
              <a:rPr dirty="0" sz="1100">
                <a:latin typeface="Arial MT"/>
                <a:cs typeface="Arial MT"/>
              </a:rPr>
              <a:t>objective </a:t>
            </a:r>
            <a:r>
              <a:rPr dirty="0" sz="1100" spc="5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functions </a:t>
            </a:r>
            <a:r>
              <a:rPr dirty="0" sz="1100">
                <a:latin typeface="Arial MT"/>
                <a:cs typeface="Arial MT"/>
              </a:rPr>
              <a:t>with </a:t>
            </a:r>
            <a:r>
              <a:rPr dirty="0" sz="1100" spc="-5">
                <a:latin typeface="Arial MT"/>
                <a:cs typeface="Arial MT"/>
              </a:rPr>
              <a:t>respect to </a:t>
            </a:r>
            <a:r>
              <a:rPr dirty="0" sz="1100">
                <a:latin typeface="Arial MT"/>
                <a:cs typeface="Arial MT"/>
              </a:rPr>
              <a:t>body </a:t>
            </a:r>
            <a:r>
              <a:rPr dirty="0" sz="1100" spc="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weight, milk </a:t>
            </a:r>
            <a:r>
              <a:rPr dirty="0" sz="1100" spc="-5">
                <a:latin typeface="Arial MT"/>
                <a:cs typeface="Arial MT"/>
              </a:rPr>
              <a:t>fat </a:t>
            </a:r>
            <a:r>
              <a:rPr dirty="0" sz="1100">
                <a:latin typeface="Arial MT"/>
                <a:cs typeface="Arial MT"/>
              </a:rPr>
              <a:t>&amp; </a:t>
            </a:r>
            <a:r>
              <a:rPr dirty="0" sz="1100" spc="-5">
                <a:latin typeface="Arial MT"/>
                <a:cs typeface="Arial MT"/>
              </a:rPr>
              <a:t>months </a:t>
            </a:r>
            <a:r>
              <a:rPr dirty="0" sz="1100">
                <a:latin typeface="Arial MT"/>
                <a:cs typeface="Arial MT"/>
              </a:rPr>
              <a:t>of </a:t>
            </a:r>
            <a:r>
              <a:rPr dirty="0" sz="1100" spc="5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pregnancy respectively </a:t>
            </a:r>
            <a:r>
              <a:rPr dirty="0" sz="1100">
                <a:latin typeface="Arial MT"/>
                <a:cs typeface="Arial MT"/>
              </a:rPr>
              <a:t>and </a:t>
            </a:r>
            <a:r>
              <a:rPr dirty="0" sz="1100" spc="-5">
                <a:latin typeface="Arial MT"/>
                <a:cs typeface="Arial MT"/>
              </a:rPr>
              <a:t>MY </a:t>
            </a:r>
            <a:r>
              <a:rPr dirty="0" sz="1100" spc="-29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is</a:t>
            </a:r>
            <a:r>
              <a:rPr dirty="0" sz="1100" spc="-1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milk</a:t>
            </a:r>
            <a:r>
              <a:rPr dirty="0" sz="1100" spc="-10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yield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21899" y="3877055"/>
            <a:ext cx="2153920" cy="35814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84150" marR="5080" indent="-171450">
              <a:lnSpc>
                <a:spcPts val="1300"/>
              </a:lnSpc>
              <a:spcBef>
                <a:spcPts val="160"/>
              </a:spcBef>
            </a:pPr>
            <a:r>
              <a:rPr dirty="0" sz="1100" spc="45">
                <a:latin typeface="Calibri"/>
                <a:cs typeface="Calibri"/>
              </a:rPr>
              <a:t>?</a:t>
            </a:r>
            <a:r>
              <a:rPr dirty="0" sz="1100" spc="229">
                <a:latin typeface="Calibri"/>
                <a:cs typeface="Calibri"/>
              </a:rPr>
              <a:t> </a:t>
            </a:r>
            <a:r>
              <a:rPr dirty="0" sz="1100">
                <a:latin typeface="Arial MT"/>
                <a:cs typeface="Arial MT"/>
              </a:rPr>
              <a:t>Analyse</a:t>
            </a:r>
            <a:r>
              <a:rPr dirty="0" sz="1100" spc="-15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the</a:t>
            </a:r>
            <a:r>
              <a:rPr dirty="0" sz="1100" spc="-1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given</a:t>
            </a:r>
            <a:r>
              <a:rPr dirty="0" sz="1100" spc="-15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data</a:t>
            </a:r>
            <a:r>
              <a:rPr dirty="0" sz="1100" spc="-10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using</a:t>
            </a:r>
            <a:r>
              <a:rPr dirty="0" sz="1100" spc="-1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AI </a:t>
            </a:r>
            <a:r>
              <a:rPr dirty="0" sz="1100" spc="-29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models</a:t>
            </a:r>
            <a:r>
              <a:rPr dirty="0" sz="1100" spc="-15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to</a:t>
            </a:r>
            <a:r>
              <a:rPr dirty="0" sz="1100" spc="-10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generate</a:t>
            </a:r>
            <a:r>
              <a:rPr dirty="0" sz="1100" spc="-10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nutrition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93349" y="4206240"/>
            <a:ext cx="2027555" cy="35814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dirty="0" sz="1100" spc="-5">
                <a:latin typeface="Arial MT"/>
                <a:cs typeface="Arial MT"/>
              </a:rPr>
              <a:t>profile</a:t>
            </a:r>
            <a:r>
              <a:rPr dirty="0" sz="1100" spc="-1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which</a:t>
            </a:r>
            <a:r>
              <a:rPr dirty="0" sz="1100" spc="-10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is</a:t>
            </a:r>
            <a:r>
              <a:rPr dirty="0" sz="1100" spc="-1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used</a:t>
            </a:r>
            <a:r>
              <a:rPr dirty="0" sz="1100" spc="-10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to</a:t>
            </a:r>
            <a:r>
              <a:rPr dirty="0" sz="1100" spc="-10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generate </a:t>
            </a:r>
            <a:r>
              <a:rPr dirty="0" sz="1100" spc="-290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low-cost</a:t>
            </a:r>
            <a:r>
              <a:rPr dirty="0" sz="1100" spc="-20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feed profile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4978" y="1299971"/>
            <a:ext cx="7715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 b="1">
                <a:solidFill>
                  <a:srgbClr val="FFFFFF"/>
                </a:solidFill>
                <a:latin typeface="Arial"/>
                <a:cs typeface="Arial"/>
              </a:rPr>
              <a:t>ENTER</a:t>
            </a:r>
            <a:r>
              <a:rPr dirty="0" sz="8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Arial"/>
                <a:cs typeface="Arial"/>
              </a:rPr>
              <a:t>INPUTS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49674" y="1499361"/>
            <a:ext cx="1383030" cy="454659"/>
            <a:chOff x="149674" y="1499361"/>
            <a:chExt cx="1383030" cy="454659"/>
          </a:xfrm>
        </p:grpSpPr>
        <p:sp>
          <p:nvSpPr>
            <p:cNvPr id="12" name="object 12"/>
            <p:cNvSpPr/>
            <p:nvPr/>
          </p:nvSpPr>
          <p:spPr>
            <a:xfrm>
              <a:off x="154436" y="1541532"/>
              <a:ext cx="1373505" cy="407670"/>
            </a:xfrm>
            <a:custGeom>
              <a:avLst/>
              <a:gdLst/>
              <a:ahLst/>
              <a:cxnLst/>
              <a:rect l="l" t="t" r="r" b="b"/>
              <a:pathLst>
                <a:path w="1373505" h="407669">
                  <a:moveTo>
                    <a:pt x="0" y="0"/>
                  </a:moveTo>
                  <a:lnTo>
                    <a:pt x="1373201" y="0"/>
                  </a:lnTo>
                  <a:lnTo>
                    <a:pt x="1373201" y="407201"/>
                  </a:lnTo>
                  <a:lnTo>
                    <a:pt x="0" y="40720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7030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86224" y="1499361"/>
              <a:ext cx="381635" cy="84455"/>
            </a:xfrm>
            <a:custGeom>
              <a:avLst/>
              <a:gdLst/>
              <a:ahLst/>
              <a:cxnLst/>
              <a:rect l="l" t="t" r="r" b="b"/>
              <a:pathLst>
                <a:path w="381634" h="84455">
                  <a:moveTo>
                    <a:pt x="381445" y="0"/>
                  </a:moveTo>
                  <a:lnTo>
                    <a:pt x="0" y="0"/>
                  </a:lnTo>
                  <a:lnTo>
                    <a:pt x="0" y="84339"/>
                  </a:lnTo>
                  <a:lnTo>
                    <a:pt x="381445" y="84339"/>
                  </a:lnTo>
                  <a:lnTo>
                    <a:pt x="3814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184323" y="1494028"/>
            <a:ext cx="345440" cy="86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 spc="35" b="1">
                <a:latin typeface="Arial"/>
                <a:cs typeface="Arial"/>
              </a:rPr>
              <a:t>OB</a:t>
            </a:r>
            <a:r>
              <a:rPr dirty="0" sz="400" spc="25" b="1">
                <a:latin typeface="Arial"/>
                <a:cs typeface="Arial"/>
              </a:rPr>
              <a:t>J</a:t>
            </a:r>
            <a:r>
              <a:rPr dirty="0" sz="400" spc="30" b="1">
                <a:latin typeface="Arial"/>
                <a:cs typeface="Arial"/>
              </a:rPr>
              <a:t>E</a:t>
            </a:r>
            <a:r>
              <a:rPr dirty="0" sz="400" spc="35" b="1">
                <a:latin typeface="Arial"/>
                <a:cs typeface="Arial"/>
              </a:rPr>
              <a:t>C</a:t>
            </a:r>
            <a:r>
              <a:rPr dirty="0" sz="400" spc="30" b="1">
                <a:latin typeface="Arial"/>
                <a:cs typeface="Arial"/>
              </a:rPr>
              <a:t>T</a:t>
            </a:r>
            <a:r>
              <a:rPr dirty="0" sz="400" spc="10" b="1">
                <a:latin typeface="Arial"/>
                <a:cs typeface="Arial"/>
              </a:rPr>
              <a:t>I</a:t>
            </a:r>
            <a:r>
              <a:rPr dirty="0" sz="400" spc="30" b="1">
                <a:latin typeface="Arial"/>
                <a:cs typeface="Arial"/>
              </a:rPr>
              <a:t>V</a:t>
            </a:r>
            <a:r>
              <a:rPr dirty="0" sz="400" b="1">
                <a:latin typeface="Arial"/>
                <a:cs typeface="Arial"/>
              </a:rPr>
              <a:t>E</a:t>
            </a:r>
            <a:endParaRPr sz="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49674" y="1588343"/>
            <a:ext cx="1383030" cy="1227455"/>
            <a:chOff x="149674" y="1588343"/>
            <a:chExt cx="1383030" cy="1227455"/>
          </a:xfrm>
        </p:grpSpPr>
        <p:sp>
          <p:nvSpPr>
            <p:cNvPr id="16" name="object 16"/>
            <p:cNvSpPr/>
            <p:nvPr/>
          </p:nvSpPr>
          <p:spPr>
            <a:xfrm>
              <a:off x="829200" y="1593105"/>
              <a:ext cx="510540" cy="84455"/>
            </a:xfrm>
            <a:custGeom>
              <a:avLst/>
              <a:gdLst/>
              <a:ahLst/>
              <a:cxnLst/>
              <a:rect l="l" t="t" r="r" b="b"/>
              <a:pathLst>
                <a:path w="510540" h="84455">
                  <a:moveTo>
                    <a:pt x="510407" y="0"/>
                  </a:moveTo>
                  <a:lnTo>
                    <a:pt x="0" y="0"/>
                  </a:lnTo>
                  <a:lnTo>
                    <a:pt x="0" y="84340"/>
                  </a:lnTo>
                  <a:lnTo>
                    <a:pt x="510407" y="84340"/>
                  </a:lnTo>
                  <a:lnTo>
                    <a:pt x="51040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829200" y="1593105"/>
              <a:ext cx="510540" cy="84455"/>
            </a:xfrm>
            <a:custGeom>
              <a:avLst/>
              <a:gdLst/>
              <a:ahLst/>
              <a:cxnLst/>
              <a:rect l="l" t="t" r="r" b="b"/>
              <a:pathLst>
                <a:path w="510540" h="84455">
                  <a:moveTo>
                    <a:pt x="0" y="0"/>
                  </a:moveTo>
                  <a:lnTo>
                    <a:pt x="510408" y="0"/>
                  </a:lnTo>
                  <a:lnTo>
                    <a:pt x="510408" y="84340"/>
                  </a:lnTo>
                  <a:lnTo>
                    <a:pt x="0" y="8434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831922" y="1701827"/>
              <a:ext cx="510540" cy="84455"/>
            </a:xfrm>
            <a:custGeom>
              <a:avLst/>
              <a:gdLst/>
              <a:ahLst/>
              <a:cxnLst/>
              <a:rect l="l" t="t" r="r" b="b"/>
              <a:pathLst>
                <a:path w="510540" h="84455">
                  <a:moveTo>
                    <a:pt x="510408" y="0"/>
                  </a:moveTo>
                  <a:lnTo>
                    <a:pt x="0" y="0"/>
                  </a:lnTo>
                  <a:lnTo>
                    <a:pt x="0" y="84339"/>
                  </a:lnTo>
                  <a:lnTo>
                    <a:pt x="510408" y="84339"/>
                  </a:lnTo>
                  <a:lnTo>
                    <a:pt x="510408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831922" y="1701827"/>
              <a:ext cx="510540" cy="84455"/>
            </a:xfrm>
            <a:custGeom>
              <a:avLst/>
              <a:gdLst/>
              <a:ahLst/>
              <a:cxnLst/>
              <a:rect l="l" t="t" r="r" b="b"/>
              <a:pathLst>
                <a:path w="510540" h="84455">
                  <a:moveTo>
                    <a:pt x="0" y="0"/>
                  </a:moveTo>
                  <a:lnTo>
                    <a:pt x="510408" y="0"/>
                  </a:lnTo>
                  <a:lnTo>
                    <a:pt x="510408" y="84340"/>
                  </a:lnTo>
                  <a:lnTo>
                    <a:pt x="0" y="8434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831996" y="1814652"/>
              <a:ext cx="510540" cy="84455"/>
            </a:xfrm>
            <a:custGeom>
              <a:avLst/>
              <a:gdLst/>
              <a:ahLst/>
              <a:cxnLst/>
              <a:rect l="l" t="t" r="r" b="b"/>
              <a:pathLst>
                <a:path w="510540" h="84455">
                  <a:moveTo>
                    <a:pt x="510407" y="0"/>
                  </a:moveTo>
                  <a:lnTo>
                    <a:pt x="0" y="0"/>
                  </a:lnTo>
                  <a:lnTo>
                    <a:pt x="0" y="84339"/>
                  </a:lnTo>
                  <a:lnTo>
                    <a:pt x="510407" y="84339"/>
                  </a:lnTo>
                  <a:lnTo>
                    <a:pt x="51040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831996" y="1814652"/>
              <a:ext cx="510540" cy="84455"/>
            </a:xfrm>
            <a:custGeom>
              <a:avLst/>
              <a:gdLst/>
              <a:ahLst/>
              <a:cxnLst/>
              <a:rect l="l" t="t" r="r" b="b"/>
              <a:pathLst>
                <a:path w="510540" h="84455">
                  <a:moveTo>
                    <a:pt x="0" y="0"/>
                  </a:moveTo>
                  <a:lnTo>
                    <a:pt x="510408" y="0"/>
                  </a:lnTo>
                  <a:lnTo>
                    <a:pt x="510408" y="84340"/>
                  </a:lnTo>
                  <a:lnTo>
                    <a:pt x="0" y="8434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54436" y="2043369"/>
              <a:ext cx="1373505" cy="767715"/>
            </a:xfrm>
            <a:custGeom>
              <a:avLst/>
              <a:gdLst/>
              <a:ahLst/>
              <a:cxnLst/>
              <a:rect l="l" t="t" r="r" b="b"/>
              <a:pathLst>
                <a:path w="1373505" h="767714">
                  <a:moveTo>
                    <a:pt x="0" y="0"/>
                  </a:moveTo>
                  <a:lnTo>
                    <a:pt x="1373201" y="0"/>
                  </a:lnTo>
                  <a:lnTo>
                    <a:pt x="1373201" y="767599"/>
                  </a:lnTo>
                  <a:lnTo>
                    <a:pt x="0" y="76759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7030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86223" y="2001201"/>
              <a:ext cx="497840" cy="83820"/>
            </a:xfrm>
            <a:custGeom>
              <a:avLst/>
              <a:gdLst/>
              <a:ahLst/>
              <a:cxnLst/>
              <a:rect l="l" t="t" r="r" b="b"/>
              <a:pathLst>
                <a:path w="497840" h="83819">
                  <a:moveTo>
                    <a:pt x="497773" y="0"/>
                  </a:moveTo>
                  <a:lnTo>
                    <a:pt x="0" y="0"/>
                  </a:lnTo>
                  <a:lnTo>
                    <a:pt x="0" y="83789"/>
                  </a:lnTo>
                  <a:lnTo>
                    <a:pt x="497773" y="83789"/>
                  </a:lnTo>
                  <a:lnTo>
                    <a:pt x="4977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282549" y="1591564"/>
            <a:ext cx="436245" cy="196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 spc="25" b="1">
                <a:solidFill>
                  <a:srgbClr val="7F7F7F"/>
                </a:solidFill>
                <a:latin typeface="Arial"/>
                <a:cs typeface="Arial"/>
              </a:rPr>
              <a:t>BODY</a:t>
            </a:r>
            <a:r>
              <a:rPr dirty="0" sz="400" spc="-5" b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400" spc="25" b="1">
                <a:solidFill>
                  <a:srgbClr val="7F7F7F"/>
                </a:solidFill>
                <a:latin typeface="Arial"/>
                <a:cs typeface="Arial"/>
              </a:rPr>
              <a:t>WEIGHT</a:t>
            </a:r>
            <a:r>
              <a:rPr dirty="0" sz="400" spc="-75" b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endParaRPr sz="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0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  <a:spcBef>
                <a:spcPts val="5"/>
              </a:spcBef>
            </a:pPr>
            <a:r>
              <a:rPr dirty="0" sz="400" spc="20" b="1">
                <a:solidFill>
                  <a:srgbClr val="7F7F7F"/>
                </a:solidFill>
                <a:latin typeface="Arial"/>
                <a:cs typeface="Arial"/>
              </a:rPr>
              <a:t>MILK</a:t>
            </a:r>
            <a:r>
              <a:rPr dirty="0" sz="400" spc="-5" b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400" spc="20" b="1">
                <a:solidFill>
                  <a:srgbClr val="7F7F7F"/>
                </a:solidFill>
                <a:latin typeface="Arial"/>
                <a:cs typeface="Arial"/>
              </a:rPr>
              <a:t>FAT</a:t>
            </a:r>
            <a:endParaRPr sz="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5346" y="1814067"/>
            <a:ext cx="344805" cy="86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 spc="40" b="1">
                <a:solidFill>
                  <a:srgbClr val="7F7F7F"/>
                </a:solidFill>
                <a:latin typeface="Arial"/>
                <a:cs typeface="Arial"/>
              </a:rPr>
              <a:t>M</a:t>
            </a:r>
            <a:r>
              <a:rPr dirty="0" sz="400" spc="10" b="1">
                <a:solidFill>
                  <a:srgbClr val="7F7F7F"/>
                </a:solidFill>
                <a:latin typeface="Arial"/>
                <a:cs typeface="Arial"/>
              </a:rPr>
              <a:t>I</a:t>
            </a:r>
            <a:r>
              <a:rPr dirty="0" sz="400" spc="30" b="1">
                <a:solidFill>
                  <a:srgbClr val="7F7F7F"/>
                </a:solidFill>
                <a:latin typeface="Arial"/>
                <a:cs typeface="Arial"/>
              </a:rPr>
              <a:t>L</a:t>
            </a:r>
            <a:r>
              <a:rPr dirty="0" sz="400" b="1">
                <a:solidFill>
                  <a:srgbClr val="7F7F7F"/>
                </a:solidFill>
                <a:latin typeface="Arial"/>
                <a:cs typeface="Arial"/>
              </a:rPr>
              <a:t>K</a:t>
            </a:r>
            <a:r>
              <a:rPr dirty="0" sz="400" spc="50" b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400" spc="30" b="1">
                <a:solidFill>
                  <a:srgbClr val="7F7F7F"/>
                </a:solidFill>
                <a:latin typeface="Arial"/>
                <a:cs typeface="Arial"/>
              </a:rPr>
              <a:t>YE</a:t>
            </a:r>
            <a:r>
              <a:rPr dirty="0" sz="400" spc="10" b="1">
                <a:solidFill>
                  <a:srgbClr val="7F7F7F"/>
                </a:solidFill>
                <a:latin typeface="Arial"/>
                <a:cs typeface="Arial"/>
              </a:rPr>
              <a:t>I</a:t>
            </a:r>
            <a:r>
              <a:rPr dirty="0" sz="400" spc="30" b="1">
                <a:solidFill>
                  <a:srgbClr val="7F7F7F"/>
                </a:solidFill>
                <a:latin typeface="Arial"/>
                <a:cs typeface="Arial"/>
              </a:rPr>
              <a:t>L</a:t>
            </a:r>
            <a:r>
              <a:rPr dirty="0" sz="400" b="1">
                <a:solidFill>
                  <a:srgbClr val="7F7F7F"/>
                </a:solidFill>
                <a:latin typeface="Arial"/>
                <a:cs typeface="Arial"/>
              </a:rPr>
              <a:t>D</a:t>
            </a:r>
            <a:endParaRPr sz="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4322" y="1996948"/>
            <a:ext cx="421005" cy="86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 spc="25" b="1">
                <a:latin typeface="Arial"/>
                <a:cs typeface="Arial"/>
              </a:rPr>
              <a:t>CATTLE</a:t>
            </a:r>
            <a:r>
              <a:rPr dirty="0" sz="400" spc="-10" b="1">
                <a:latin typeface="Arial"/>
                <a:cs typeface="Arial"/>
              </a:rPr>
              <a:t> </a:t>
            </a:r>
            <a:r>
              <a:rPr dirty="0" sz="400" spc="25" b="1">
                <a:latin typeface="Arial"/>
                <a:cs typeface="Arial"/>
              </a:rPr>
              <a:t>DATA</a:t>
            </a:r>
            <a:endParaRPr sz="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82549" y="2106676"/>
            <a:ext cx="436245" cy="86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 spc="25" b="1">
                <a:solidFill>
                  <a:srgbClr val="7F7F7F"/>
                </a:solidFill>
                <a:latin typeface="Arial"/>
                <a:cs typeface="Arial"/>
              </a:rPr>
              <a:t>BODY</a:t>
            </a:r>
            <a:r>
              <a:rPr dirty="0" sz="400" spc="-5" b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400" spc="25" b="1">
                <a:solidFill>
                  <a:srgbClr val="7F7F7F"/>
                </a:solidFill>
                <a:latin typeface="Arial"/>
                <a:cs typeface="Arial"/>
              </a:rPr>
              <a:t>WEIGHT</a:t>
            </a:r>
            <a:r>
              <a:rPr dirty="0" sz="400" spc="-75" b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endParaRPr sz="4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59355" y="2102272"/>
            <a:ext cx="1383030" cy="1362075"/>
            <a:chOff x="159355" y="2102272"/>
            <a:chExt cx="1383030" cy="1362075"/>
          </a:xfrm>
        </p:grpSpPr>
        <p:sp>
          <p:nvSpPr>
            <p:cNvPr id="29" name="object 29"/>
            <p:cNvSpPr/>
            <p:nvPr/>
          </p:nvSpPr>
          <p:spPr>
            <a:xfrm>
              <a:off x="829201" y="2107035"/>
              <a:ext cx="510540" cy="84455"/>
            </a:xfrm>
            <a:custGeom>
              <a:avLst/>
              <a:gdLst/>
              <a:ahLst/>
              <a:cxnLst/>
              <a:rect l="l" t="t" r="r" b="b"/>
              <a:pathLst>
                <a:path w="510540" h="84455">
                  <a:moveTo>
                    <a:pt x="510407" y="0"/>
                  </a:moveTo>
                  <a:lnTo>
                    <a:pt x="0" y="0"/>
                  </a:lnTo>
                  <a:lnTo>
                    <a:pt x="0" y="84340"/>
                  </a:lnTo>
                  <a:lnTo>
                    <a:pt x="510407" y="84340"/>
                  </a:lnTo>
                  <a:lnTo>
                    <a:pt x="51040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829201" y="2107035"/>
              <a:ext cx="510540" cy="84455"/>
            </a:xfrm>
            <a:custGeom>
              <a:avLst/>
              <a:gdLst/>
              <a:ahLst/>
              <a:cxnLst/>
              <a:rect l="l" t="t" r="r" b="b"/>
              <a:pathLst>
                <a:path w="510540" h="84455">
                  <a:moveTo>
                    <a:pt x="0" y="0"/>
                  </a:moveTo>
                  <a:lnTo>
                    <a:pt x="510408" y="0"/>
                  </a:lnTo>
                  <a:lnTo>
                    <a:pt x="510408" y="84340"/>
                  </a:lnTo>
                  <a:lnTo>
                    <a:pt x="0" y="8434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64118" y="2973533"/>
              <a:ext cx="1373505" cy="485775"/>
            </a:xfrm>
            <a:custGeom>
              <a:avLst/>
              <a:gdLst/>
              <a:ahLst/>
              <a:cxnLst/>
              <a:rect l="l" t="t" r="r" b="b"/>
              <a:pathLst>
                <a:path w="1373505" h="485775">
                  <a:moveTo>
                    <a:pt x="0" y="0"/>
                  </a:moveTo>
                  <a:lnTo>
                    <a:pt x="1373201" y="0"/>
                  </a:lnTo>
                  <a:lnTo>
                    <a:pt x="1373201" y="485574"/>
                  </a:lnTo>
                  <a:lnTo>
                    <a:pt x="0" y="48557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7030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95902" y="2931364"/>
              <a:ext cx="706120" cy="83820"/>
            </a:xfrm>
            <a:custGeom>
              <a:avLst/>
              <a:gdLst/>
              <a:ahLst/>
              <a:cxnLst/>
              <a:rect l="l" t="t" r="r" b="b"/>
              <a:pathLst>
                <a:path w="706119" h="83819">
                  <a:moveTo>
                    <a:pt x="706028" y="0"/>
                  </a:moveTo>
                  <a:lnTo>
                    <a:pt x="0" y="0"/>
                  </a:lnTo>
                  <a:lnTo>
                    <a:pt x="0" y="83789"/>
                  </a:lnTo>
                  <a:lnTo>
                    <a:pt x="706028" y="83789"/>
                  </a:lnTo>
                  <a:lnTo>
                    <a:pt x="7060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824438" y="2186612"/>
          <a:ext cx="525145" cy="50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0540"/>
              </a:tblGrid>
              <a:tr h="1226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10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75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70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34" name="object 34"/>
          <p:cNvSpPr txBox="1"/>
          <p:nvPr/>
        </p:nvSpPr>
        <p:spPr>
          <a:xfrm>
            <a:off x="282549" y="2228595"/>
            <a:ext cx="391795" cy="86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 spc="20" b="1">
                <a:solidFill>
                  <a:srgbClr val="7F7F7F"/>
                </a:solidFill>
                <a:latin typeface="Arial"/>
                <a:cs typeface="Arial"/>
              </a:rPr>
              <a:t>AGE </a:t>
            </a:r>
            <a:r>
              <a:rPr dirty="0" sz="400" spc="5" b="1">
                <a:solidFill>
                  <a:srgbClr val="7F7F7F"/>
                </a:solidFill>
                <a:latin typeface="Arial"/>
                <a:cs typeface="Arial"/>
              </a:rPr>
              <a:t>(IN</a:t>
            </a:r>
            <a:r>
              <a:rPr dirty="0" sz="400" spc="20" b="1">
                <a:solidFill>
                  <a:srgbClr val="7F7F7F"/>
                </a:solidFill>
                <a:latin typeface="Arial"/>
                <a:cs typeface="Arial"/>
              </a:rPr>
              <a:t> YRS)</a:t>
            </a:r>
            <a:endParaRPr sz="4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824438" y="2224935"/>
            <a:ext cx="520065" cy="464820"/>
            <a:chOff x="824438" y="2224935"/>
            <a:chExt cx="520065" cy="464820"/>
          </a:xfrm>
        </p:grpSpPr>
        <p:sp>
          <p:nvSpPr>
            <p:cNvPr id="36" name="object 36"/>
            <p:cNvSpPr/>
            <p:nvPr/>
          </p:nvSpPr>
          <p:spPr>
            <a:xfrm>
              <a:off x="829201" y="2229698"/>
              <a:ext cx="510540" cy="84455"/>
            </a:xfrm>
            <a:custGeom>
              <a:avLst/>
              <a:gdLst/>
              <a:ahLst/>
              <a:cxnLst/>
              <a:rect l="l" t="t" r="r" b="b"/>
              <a:pathLst>
                <a:path w="510540" h="84455">
                  <a:moveTo>
                    <a:pt x="510407" y="0"/>
                  </a:moveTo>
                  <a:lnTo>
                    <a:pt x="0" y="0"/>
                  </a:lnTo>
                  <a:lnTo>
                    <a:pt x="0" y="84339"/>
                  </a:lnTo>
                  <a:lnTo>
                    <a:pt x="510407" y="84339"/>
                  </a:lnTo>
                  <a:lnTo>
                    <a:pt x="51040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829201" y="2229698"/>
              <a:ext cx="510540" cy="84455"/>
            </a:xfrm>
            <a:custGeom>
              <a:avLst/>
              <a:gdLst/>
              <a:ahLst/>
              <a:cxnLst/>
              <a:rect l="l" t="t" r="r" b="b"/>
              <a:pathLst>
                <a:path w="510540" h="84455">
                  <a:moveTo>
                    <a:pt x="0" y="0"/>
                  </a:moveTo>
                  <a:lnTo>
                    <a:pt x="510408" y="0"/>
                  </a:lnTo>
                  <a:lnTo>
                    <a:pt x="510408" y="84340"/>
                  </a:lnTo>
                  <a:lnTo>
                    <a:pt x="0" y="8434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829201" y="2350738"/>
              <a:ext cx="510540" cy="84455"/>
            </a:xfrm>
            <a:custGeom>
              <a:avLst/>
              <a:gdLst/>
              <a:ahLst/>
              <a:cxnLst/>
              <a:rect l="l" t="t" r="r" b="b"/>
              <a:pathLst>
                <a:path w="510540" h="84455">
                  <a:moveTo>
                    <a:pt x="510407" y="0"/>
                  </a:moveTo>
                  <a:lnTo>
                    <a:pt x="0" y="0"/>
                  </a:lnTo>
                  <a:lnTo>
                    <a:pt x="0" y="84340"/>
                  </a:lnTo>
                  <a:lnTo>
                    <a:pt x="510407" y="84340"/>
                  </a:lnTo>
                  <a:lnTo>
                    <a:pt x="51040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829201" y="2350738"/>
              <a:ext cx="510540" cy="84455"/>
            </a:xfrm>
            <a:custGeom>
              <a:avLst/>
              <a:gdLst/>
              <a:ahLst/>
              <a:cxnLst/>
              <a:rect l="l" t="t" r="r" b="b"/>
              <a:pathLst>
                <a:path w="510540" h="84455">
                  <a:moveTo>
                    <a:pt x="0" y="0"/>
                  </a:moveTo>
                  <a:lnTo>
                    <a:pt x="510408" y="0"/>
                  </a:lnTo>
                  <a:lnTo>
                    <a:pt x="510408" y="84340"/>
                  </a:lnTo>
                  <a:lnTo>
                    <a:pt x="0" y="8434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829201" y="2475599"/>
              <a:ext cx="510540" cy="84455"/>
            </a:xfrm>
            <a:custGeom>
              <a:avLst/>
              <a:gdLst/>
              <a:ahLst/>
              <a:cxnLst/>
              <a:rect l="l" t="t" r="r" b="b"/>
              <a:pathLst>
                <a:path w="510540" h="84455">
                  <a:moveTo>
                    <a:pt x="510407" y="0"/>
                  </a:moveTo>
                  <a:lnTo>
                    <a:pt x="0" y="0"/>
                  </a:lnTo>
                  <a:lnTo>
                    <a:pt x="0" y="84340"/>
                  </a:lnTo>
                  <a:lnTo>
                    <a:pt x="510407" y="84340"/>
                  </a:lnTo>
                  <a:lnTo>
                    <a:pt x="51040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829201" y="2475599"/>
              <a:ext cx="510540" cy="84455"/>
            </a:xfrm>
            <a:custGeom>
              <a:avLst/>
              <a:gdLst/>
              <a:ahLst/>
              <a:cxnLst/>
              <a:rect l="l" t="t" r="r" b="b"/>
              <a:pathLst>
                <a:path w="510540" h="84455">
                  <a:moveTo>
                    <a:pt x="0" y="0"/>
                  </a:moveTo>
                  <a:lnTo>
                    <a:pt x="510408" y="0"/>
                  </a:lnTo>
                  <a:lnTo>
                    <a:pt x="510408" y="84340"/>
                  </a:lnTo>
                  <a:lnTo>
                    <a:pt x="0" y="8434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824905" y="2605345"/>
              <a:ext cx="510540" cy="84455"/>
            </a:xfrm>
            <a:custGeom>
              <a:avLst/>
              <a:gdLst/>
              <a:ahLst/>
              <a:cxnLst/>
              <a:rect l="l" t="t" r="r" b="b"/>
              <a:pathLst>
                <a:path w="510540" h="84455">
                  <a:moveTo>
                    <a:pt x="510408" y="0"/>
                  </a:moveTo>
                  <a:lnTo>
                    <a:pt x="0" y="0"/>
                  </a:lnTo>
                  <a:lnTo>
                    <a:pt x="0" y="84339"/>
                  </a:lnTo>
                  <a:lnTo>
                    <a:pt x="510408" y="84339"/>
                  </a:lnTo>
                  <a:lnTo>
                    <a:pt x="510408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object 43"/>
          <p:cNvSpPr txBox="1"/>
          <p:nvPr/>
        </p:nvSpPr>
        <p:spPr>
          <a:xfrm>
            <a:off x="282549" y="2347467"/>
            <a:ext cx="220979" cy="86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 spc="35" b="1">
                <a:solidFill>
                  <a:srgbClr val="7F7F7F"/>
                </a:solidFill>
                <a:latin typeface="Arial"/>
                <a:cs typeface="Arial"/>
              </a:rPr>
              <a:t>BR</a:t>
            </a:r>
            <a:r>
              <a:rPr dirty="0" sz="400" spc="30" b="1">
                <a:solidFill>
                  <a:srgbClr val="7F7F7F"/>
                </a:solidFill>
                <a:latin typeface="Arial"/>
                <a:cs typeface="Arial"/>
              </a:rPr>
              <a:t>EE</a:t>
            </a:r>
            <a:r>
              <a:rPr dirty="0" sz="400" b="1">
                <a:solidFill>
                  <a:srgbClr val="7F7F7F"/>
                </a:solidFill>
                <a:latin typeface="Arial"/>
                <a:cs typeface="Arial"/>
              </a:rPr>
              <a:t>D</a:t>
            </a:r>
            <a:endParaRPr sz="4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82549" y="2472435"/>
            <a:ext cx="443865" cy="86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 spc="25" b="1">
                <a:solidFill>
                  <a:srgbClr val="7F7F7F"/>
                </a:solidFill>
                <a:latin typeface="Arial"/>
                <a:cs typeface="Arial"/>
              </a:rPr>
              <a:t>PREG.</a:t>
            </a:r>
            <a:r>
              <a:rPr dirty="0" sz="400" spc="-20" b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400" spc="25" b="1">
                <a:solidFill>
                  <a:srgbClr val="7F7F7F"/>
                </a:solidFill>
                <a:latin typeface="Arial"/>
                <a:cs typeface="Arial"/>
              </a:rPr>
              <a:t>STATUS</a:t>
            </a:r>
            <a:endParaRPr sz="4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94003" y="2926588"/>
            <a:ext cx="617855" cy="86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 spc="25" b="1">
                <a:latin typeface="Arial"/>
                <a:cs typeface="Arial"/>
              </a:rPr>
              <a:t>ENVIRONMENT</a:t>
            </a:r>
            <a:r>
              <a:rPr dirty="0" sz="400" spc="5" b="1">
                <a:latin typeface="Arial"/>
                <a:cs typeface="Arial"/>
              </a:rPr>
              <a:t> </a:t>
            </a:r>
            <a:r>
              <a:rPr dirty="0" sz="400" spc="25" b="1">
                <a:latin typeface="Arial"/>
                <a:cs typeface="Arial"/>
              </a:rPr>
              <a:t>DATA</a:t>
            </a:r>
            <a:endParaRPr sz="4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92230" y="3036316"/>
            <a:ext cx="456565" cy="86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 spc="30" b="1">
                <a:solidFill>
                  <a:srgbClr val="7F7F7F"/>
                </a:solidFill>
                <a:latin typeface="Arial"/>
                <a:cs typeface="Arial"/>
              </a:rPr>
              <a:t>TE</a:t>
            </a:r>
            <a:r>
              <a:rPr dirty="0" sz="400" spc="40" b="1">
                <a:solidFill>
                  <a:srgbClr val="7F7F7F"/>
                </a:solidFill>
                <a:latin typeface="Arial"/>
                <a:cs typeface="Arial"/>
              </a:rPr>
              <a:t>M</a:t>
            </a:r>
            <a:r>
              <a:rPr dirty="0" sz="400" spc="30" b="1">
                <a:solidFill>
                  <a:srgbClr val="7F7F7F"/>
                </a:solidFill>
                <a:latin typeface="Arial"/>
                <a:cs typeface="Arial"/>
              </a:rPr>
              <a:t>PE</a:t>
            </a:r>
            <a:r>
              <a:rPr dirty="0" sz="400" spc="35" b="1">
                <a:solidFill>
                  <a:srgbClr val="7F7F7F"/>
                </a:solidFill>
                <a:latin typeface="Arial"/>
                <a:cs typeface="Arial"/>
              </a:rPr>
              <a:t>RA</a:t>
            </a:r>
            <a:r>
              <a:rPr dirty="0" sz="400" spc="30" b="1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dirty="0" sz="400" spc="35" b="1">
                <a:solidFill>
                  <a:srgbClr val="7F7F7F"/>
                </a:solidFill>
                <a:latin typeface="Arial"/>
                <a:cs typeface="Arial"/>
              </a:rPr>
              <a:t>UR</a:t>
            </a:r>
            <a:r>
              <a:rPr dirty="0" sz="400" b="1">
                <a:solidFill>
                  <a:srgbClr val="7F7F7F"/>
                </a:solidFill>
                <a:latin typeface="Arial"/>
                <a:cs typeface="Arial"/>
              </a:rPr>
              <a:t>E</a:t>
            </a:r>
            <a:endParaRPr sz="400"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340960" y="3032436"/>
            <a:ext cx="1013460" cy="699135"/>
            <a:chOff x="340960" y="3032436"/>
            <a:chExt cx="1013460" cy="699135"/>
          </a:xfrm>
        </p:grpSpPr>
        <p:sp>
          <p:nvSpPr>
            <p:cNvPr id="48" name="object 48"/>
            <p:cNvSpPr/>
            <p:nvPr/>
          </p:nvSpPr>
          <p:spPr>
            <a:xfrm>
              <a:off x="838881" y="3037198"/>
              <a:ext cx="510540" cy="84455"/>
            </a:xfrm>
            <a:custGeom>
              <a:avLst/>
              <a:gdLst/>
              <a:ahLst/>
              <a:cxnLst/>
              <a:rect l="l" t="t" r="r" b="b"/>
              <a:pathLst>
                <a:path w="510540" h="84455">
                  <a:moveTo>
                    <a:pt x="510407" y="0"/>
                  </a:moveTo>
                  <a:lnTo>
                    <a:pt x="0" y="0"/>
                  </a:lnTo>
                  <a:lnTo>
                    <a:pt x="0" y="84340"/>
                  </a:lnTo>
                  <a:lnTo>
                    <a:pt x="510407" y="84340"/>
                  </a:lnTo>
                  <a:lnTo>
                    <a:pt x="51040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838881" y="3037198"/>
              <a:ext cx="510540" cy="84455"/>
            </a:xfrm>
            <a:custGeom>
              <a:avLst/>
              <a:gdLst/>
              <a:ahLst/>
              <a:cxnLst/>
              <a:rect l="l" t="t" r="r" b="b"/>
              <a:pathLst>
                <a:path w="510540" h="84455">
                  <a:moveTo>
                    <a:pt x="0" y="0"/>
                  </a:moveTo>
                  <a:lnTo>
                    <a:pt x="510408" y="0"/>
                  </a:lnTo>
                  <a:lnTo>
                    <a:pt x="510408" y="84340"/>
                  </a:lnTo>
                  <a:lnTo>
                    <a:pt x="0" y="8434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838881" y="3159861"/>
              <a:ext cx="510540" cy="84455"/>
            </a:xfrm>
            <a:custGeom>
              <a:avLst/>
              <a:gdLst/>
              <a:ahLst/>
              <a:cxnLst/>
              <a:rect l="l" t="t" r="r" b="b"/>
              <a:pathLst>
                <a:path w="510540" h="84455">
                  <a:moveTo>
                    <a:pt x="510407" y="0"/>
                  </a:moveTo>
                  <a:lnTo>
                    <a:pt x="0" y="0"/>
                  </a:lnTo>
                  <a:lnTo>
                    <a:pt x="0" y="84340"/>
                  </a:lnTo>
                  <a:lnTo>
                    <a:pt x="510407" y="84340"/>
                  </a:lnTo>
                  <a:lnTo>
                    <a:pt x="51040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838881" y="3159861"/>
              <a:ext cx="510540" cy="84455"/>
            </a:xfrm>
            <a:custGeom>
              <a:avLst/>
              <a:gdLst/>
              <a:ahLst/>
              <a:cxnLst/>
              <a:rect l="l" t="t" r="r" b="b"/>
              <a:pathLst>
                <a:path w="510540" h="84455">
                  <a:moveTo>
                    <a:pt x="0" y="0"/>
                  </a:moveTo>
                  <a:lnTo>
                    <a:pt x="510408" y="0"/>
                  </a:lnTo>
                  <a:lnTo>
                    <a:pt x="510408" y="84340"/>
                  </a:lnTo>
                  <a:lnTo>
                    <a:pt x="0" y="8434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838881" y="3280901"/>
              <a:ext cx="510540" cy="84455"/>
            </a:xfrm>
            <a:custGeom>
              <a:avLst/>
              <a:gdLst/>
              <a:ahLst/>
              <a:cxnLst/>
              <a:rect l="l" t="t" r="r" b="b"/>
              <a:pathLst>
                <a:path w="510540" h="84454">
                  <a:moveTo>
                    <a:pt x="510407" y="0"/>
                  </a:moveTo>
                  <a:lnTo>
                    <a:pt x="0" y="0"/>
                  </a:lnTo>
                  <a:lnTo>
                    <a:pt x="0" y="84340"/>
                  </a:lnTo>
                  <a:lnTo>
                    <a:pt x="510407" y="84340"/>
                  </a:lnTo>
                  <a:lnTo>
                    <a:pt x="51040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838881" y="3280901"/>
              <a:ext cx="510540" cy="84455"/>
            </a:xfrm>
            <a:custGeom>
              <a:avLst/>
              <a:gdLst/>
              <a:ahLst/>
              <a:cxnLst/>
              <a:rect l="l" t="t" r="r" b="b"/>
              <a:pathLst>
                <a:path w="510540" h="84454">
                  <a:moveTo>
                    <a:pt x="0" y="0"/>
                  </a:moveTo>
                  <a:lnTo>
                    <a:pt x="510408" y="0"/>
                  </a:lnTo>
                  <a:lnTo>
                    <a:pt x="510408" y="84340"/>
                  </a:lnTo>
                  <a:lnTo>
                    <a:pt x="0" y="8434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340956" y="3622611"/>
              <a:ext cx="1009650" cy="108585"/>
            </a:xfrm>
            <a:custGeom>
              <a:avLst/>
              <a:gdLst/>
              <a:ahLst/>
              <a:cxnLst/>
              <a:rect l="l" t="t" r="r" b="b"/>
              <a:pathLst>
                <a:path w="1009650" h="108585">
                  <a:moveTo>
                    <a:pt x="1009396" y="18097"/>
                  </a:moveTo>
                  <a:lnTo>
                    <a:pt x="1007973" y="11061"/>
                  </a:lnTo>
                  <a:lnTo>
                    <a:pt x="1004100" y="5308"/>
                  </a:lnTo>
                  <a:lnTo>
                    <a:pt x="998347" y="1422"/>
                  </a:lnTo>
                  <a:lnTo>
                    <a:pt x="991298" y="0"/>
                  </a:lnTo>
                  <a:lnTo>
                    <a:pt x="18097" y="0"/>
                  </a:lnTo>
                  <a:lnTo>
                    <a:pt x="11049" y="1422"/>
                  </a:lnTo>
                  <a:lnTo>
                    <a:pt x="5295" y="5308"/>
                  </a:lnTo>
                  <a:lnTo>
                    <a:pt x="1422" y="11061"/>
                  </a:lnTo>
                  <a:lnTo>
                    <a:pt x="0" y="18097"/>
                  </a:lnTo>
                  <a:lnTo>
                    <a:pt x="0" y="90487"/>
                  </a:lnTo>
                  <a:lnTo>
                    <a:pt x="1422" y="97536"/>
                  </a:lnTo>
                  <a:lnTo>
                    <a:pt x="5295" y="103289"/>
                  </a:lnTo>
                  <a:lnTo>
                    <a:pt x="11049" y="107162"/>
                  </a:lnTo>
                  <a:lnTo>
                    <a:pt x="18097" y="108585"/>
                  </a:lnTo>
                  <a:lnTo>
                    <a:pt x="991298" y="108585"/>
                  </a:lnTo>
                  <a:lnTo>
                    <a:pt x="998347" y="107162"/>
                  </a:lnTo>
                  <a:lnTo>
                    <a:pt x="1004100" y="103289"/>
                  </a:lnTo>
                  <a:lnTo>
                    <a:pt x="1007973" y="97536"/>
                  </a:lnTo>
                  <a:lnTo>
                    <a:pt x="1009396" y="90487"/>
                  </a:lnTo>
                  <a:lnTo>
                    <a:pt x="1009396" y="18097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340960" y="3597211"/>
              <a:ext cx="1009650" cy="108585"/>
            </a:xfrm>
            <a:custGeom>
              <a:avLst/>
              <a:gdLst/>
              <a:ahLst/>
              <a:cxnLst/>
              <a:rect l="l" t="t" r="r" b="b"/>
              <a:pathLst>
                <a:path w="1009650" h="108585">
                  <a:moveTo>
                    <a:pt x="991304" y="0"/>
                  </a:moveTo>
                  <a:lnTo>
                    <a:pt x="18096" y="0"/>
                  </a:lnTo>
                  <a:lnTo>
                    <a:pt x="11052" y="1422"/>
                  </a:lnTo>
                  <a:lnTo>
                    <a:pt x="5300" y="5300"/>
                  </a:lnTo>
                  <a:lnTo>
                    <a:pt x="1422" y="11052"/>
                  </a:lnTo>
                  <a:lnTo>
                    <a:pt x="0" y="18096"/>
                  </a:lnTo>
                  <a:lnTo>
                    <a:pt x="0" y="90482"/>
                  </a:lnTo>
                  <a:lnTo>
                    <a:pt x="1422" y="97526"/>
                  </a:lnTo>
                  <a:lnTo>
                    <a:pt x="5300" y="103279"/>
                  </a:lnTo>
                  <a:lnTo>
                    <a:pt x="11052" y="107157"/>
                  </a:lnTo>
                  <a:lnTo>
                    <a:pt x="18096" y="108579"/>
                  </a:lnTo>
                  <a:lnTo>
                    <a:pt x="991304" y="108579"/>
                  </a:lnTo>
                  <a:lnTo>
                    <a:pt x="998348" y="107157"/>
                  </a:lnTo>
                  <a:lnTo>
                    <a:pt x="1004100" y="103279"/>
                  </a:lnTo>
                  <a:lnTo>
                    <a:pt x="1007978" y="97526"/>
                  </a:lnTo>
                  <a:lnTo>
                    <a:pt x="1009400" y="90482"/>
                  </a:lnTo>
                  <a:lnTo>
                    <a:pt x="1009400" y="18096"/>
                  </a:lnTo>
                  <a:lnTo>
                    <a:pt x="1007978" y="11052"/>
                  </a:lnTo>
                  <a:lnTo>
                    <a:pt x="1004100" y="5300"/>
                  </a:lnTo>
                  <a:lnTo>
                    <a:pt x="998348" y="1422"/>
                  </a:lnTo>
                  <a:lnTo>
                    <a:pt x="991304" y="0"/>
                  </a:lnTo>
                  <a:close/>
                </a:path>
              </a:pathLst>
            </a:custGeom>
            <a:solidFill>
              <a:srgbClr val="E9E9E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6" name="object 56"/>
          <p:cNvSpPr txBox="1"/>
          <p:nvPr/>
        </p:nvSpPr>
        <p:spPr>
          <a:xfrm>
            <a:off x="292230" y="3158235"/>
            <a:ext cx="297815" cy="86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 spc="20" b="1">
                <a:solidFill>
                  <a:srgbClr val="7F7F7F"/>
                </a:solidFill>
                <a:latin typeface="Arial"/>
                <a:cs typeface="Arial"/>
              </a:rPr>
              <a:t>HUMIDITY</a:t>
            </a:r>
            <a:endParaRPr sz="4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92230" y="3280155"/>
            <a:ext cx="307340" cy="86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 spc="35" b="1">
                <a:solidFill>
                  <a:srgbClr val="7F7F7F"/>
                </a:solidFill>
                <a:latin typeface="Arial"/>
                <a:cs typeface="Arial"/>
              </a:rPr>
              <a:t>RA</a:t>
            </a:r>
            <a:r>
              <a:rPr dirty="0" sz="400" spc="10" b="1">
                <a:solidFill>
                  <a:srgbClr val="7F7F7F"/>
                </a:solidFill>
                <a:latin typeface="Arial"/>
                <a:cs typeface="Arial"/>
              </a:rPr>
              <a:t>I</a:t>
            </a:r>
            <a:r>
              <a:rPr dirty="0" sz="400" spc="35" b="1">
                <a:solidFill>
                  <a:srgbClr val="7F7F7F"/>
                </a:solidFill>
                <a:latin typeface="Arial"/>
                <a:cs typeface="Arial"/>
              </a:rPr>
              <a:t>N</a:t>
            </a:r>
            <a:r>
              <a:rPr dirty="0" sz="400" spc="30" b="1">
                <a:solidFill>
                  <a:srgbClr val="7F7F7F"/>
                </a:solidFill>
                <a:latin typeface="Arial"/>
                <a:cs typeface="Arial"/>
              </a:rPr>
              <a:t>F</a:t>
            </a:r>
            <a:r>
              <a:rPr dirty="0" sz="400" spc="35" b="1">
                <a:solidFill>
                  <a:srgbClr val="7F7F7F"/>
                </a:solidFill>
                <a:latin typeface="Arial"/>
                <a:cs typeface="Arial"/>
              </a:rPr>
              <a:t>A</a:t>
            </a:r>
            <a:r>
              <a:rPr dirty="0" sz="400" spc="30" b="1">
                <a:solidFill>
                  <a:srgbClr val="7F7F7F"/>
                </a:solidFill>
                <a:latin typeface="Arial"/>
                <a:cs typeface="Arial"/>
              </a:rPr>
              <a:t>L</a:t>
            </a:r>
            <a:r>
              <a:rPr dirty="0" sz="400" b="1">
                <a:solidFill>
                  <a:srgbClr val="7F7F7F"/>
                </a:solidFill>
                <a:latin typeface="Arial"/>
                <a:cs typeface="Arial"/>
              </a:rPr>
              <a:t>L</a:t>
            </a:r>
            <a:endParaRPr sz="4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78253" y="2603500"/>
            <a:ext cx="379095" cy="86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 spc="25" b="1">
                <a:solidFill>
                  <a:srgbClr val="7F7F7F"/>
                </a:solidFill>
                <a:latin typeface="Arial"/>
                <a:cs typeface="Arial"/>
              </a:rPr>
              <a:t>BODY</a:t>
            </a:r>
            <a:r>
              <a:rPr dirty="0" sz="400" spc="10" b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400" spc="20" b="1">
                <a:solidFill>
                  <a:srgbClr val="7F7F7F"/>
                </a:solidFill>
                <a:latin typeface="Arial"/>
                <a:cs typeface="Arial"/>
              </a:rPr>
              <a:t>FAT</a:t>
            </a:r>
            <a:r>
              <a:rPr dirty="0" sz="400" spc="10" b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400" b="1">
                <a:solidFill>
                  <a:srgbClr val="7F7F7F"/>
                </a:solidFill>
                <a:latin typeface="Arial"/>
                <a:cs typeface="Arial"/>
              </a:rPr>
              <a:t>%</a:t>
            </a:r>
            <a:endParaRPr sz="4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87667" y="3590544"/>
            <a:ext cx="916305" cy="101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" spc="-5" b="1">
                <a:latin typeface="Arial"/>
                <a:cs typeface="Arial"/>
              </a:rPr>
              <a:t>CALCULATE</a:t>
            </a:r>
            <a:r>
              <a:rPr dirty="0" sz="500" spc="-25" b="1">
                <a:latin typeface="Arial"/>
                <a:cs typeface="Arial"/>
              </a:rPr>
              <a:t> </a:t>
            </a:r>
            <a:r>
              <a:rPr dirty="0" sz="500" spc="-5" b="1">
                <a:latin typeface="Arial"/>
                <a:cs typeface="Arial"/>
              </a:rPr>
              <a:t>OPTIMUM</a:t>
            </a:r>
            <a:r>
              <a:rPr dirty="0" sz="500" spc="-30" b="1">
                <a:latin typeface="Arial"/>
                <a:cs typeface="Arial"/>
              </a:rPr>
              <a:t> </a:t>
            </a:r>
            <a:r>
              <a:rPr dirty="0" sz="500" spc="-5" b="1">
                <a:latin typeface="Arial"/>
                <a:cs typeface="Arial"/>
              </a:rPr>
              <a:t>FEED</a:t>
            </a:r>
            <a:endParaRPr sz="500">
              <a:latin typeface="Arial"/>
              <a:cs typeface="Arial"/>
            </a:endParaRPr>
          </a:p>
        </p:txBody>
      </p:sp>
      <p:pic>
        <p:nvPicPr>
          <p:cNvPr id="60" name="object 6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5152" y="1194815"/>
            <a:ext cx="1527048" cy="2764536"/>
          </a:xfrm>
          <a:prstGeom prst="rect">
            <a:avLst/>
          </a:prstGeom>
        </p:spPr>
      </p:pic>
      <p:sp>
        <p:nvSpPr>
          <p:cNvPr id="61" name="object 61"/>
          <p:cNvSpPr/>
          <p:nvPr/>
        </p:nvSpPr>
        <p:spPr>
          <a:xfrm>
            <a:off x="6444705" y="1592771"/>
            <a:ext cx="2405380" cy="2760980"/>
          </a:xfrm>
          <a:custGeom>
            <a:avLst/>
            <a:gdLst/>
            <a:ahLst/>
            <a:cxnLst/>
            <a:rect l="l" t="t" r="r" b="b"/>
            <a:pathLst>
              <a:path w="2405379" h="2760979">
                <a:moveTo>
                  <a:pt x="2405164" y="0"/>
                </a:moveTo>
                <a:lnTo>
                  <a:pt x="0" y="0"/>
                </a:lnTo>
                <a:lnTo>
                  <a:pt x="0" y="2760974"/>
                </a:lnTo>
                <a:lnTo>
                  <a:pt x="2405164" y="2760974"/>
                </a:lnTo>
                <a:lnTo>
                  <a:pt x="2405164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6847279" y="1033271"/>
            <a:ext cx="1598295" cy="35814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225425" marR="5080" indent="-212725">
              <a:lnSpc>
                <a:spcPts val="1300"/>
              </a:lnSpc>
              <a:spcBef>
                <a:spcPts val="160"/>
              </a:spcBef>
            </a:pPr>
            <a:r>
              <a:rPr dirty="0" sz="1100" b="1">
                <a:latin typeface="Arial"/>
                <a:cs typeface="Arial"/>
              </a:rPr>
              <a:t>Herbal</a:t>
            </a:r>
            <a:r>
              <a:rPr dirty="0" sz="1100" spc="-40" b="1">
                <a:latin typeface="Arial"/>
                <a:cs typeface="Arial"/>
              </a:rPr>
              <a:t> </a:t>
            </a:r>
            <a:r>
              <a:rPr dirty="0" sz="1100" spc="-5" b="1">
                <a:latin typeface="Arial"/>
                <a:cs typeface="Arial"/>
              </a:rPr>
              <a:t>Cattle</a:t>
            </a:r>
            <a:r>
              <a:rPr dirty="0" sz="1100" spc="-35" b="1">
                <a:latin typeface="Arial"/>
                <a:cs typeface="Arial"/>
              </a:rPr>
              <a:t> </a:t>
            </a:r>
            <a:r>
              <a:rPr dirty="0" sz="1100" b="1">
                <a:latin typeface="Arial"/>
                <a:cs typeface="Arial"/>
              </a:rPr>
              <a:t>Feed</a:t>
            </a:r>
            <a:r>
              <a:rPr dirty="0" sz="1100" spc="-30" b="1">
                <a:latin typeface="Arial"/>
                <a:cs typeface="Arial"/>
              </a:rPr>
              <a:t> </a:t>
            </a:r>
            <a:r>
              <a:rPr dirty="0" sz="1100" spc="-5" b="1">
                <a:latin typeface="Arial"/>
                <a:cs typeface="Arial"/>
              </a:rPr>
              <a:t>from </a:t>
            </a:r>
            <a:r>
              <a:rPr dirty="0" sz="1100" spc="-290" b="1">
                <a:latin typeface="Arial"/>
                <a:cs typeface="Arial"/>
              </a:rPr>
              <a:t> </a:t>
            </a:r>
            <a:r>
              <a:rPr dirty="0" sz="1100" spc="-5" b="1">
                <a:latin typeface="Arial"/>
                <a:cs typeface="Arial"/>
              </a:rPr>
              <a:t>Pineapple</a:t>
            </a:r>
            <a:r>
              <a:rPr dirty="0" sz="1100" spc="275" b="1">
                <a:latin typeface="Arial"/>
                <a:cs typeface="Arial"/>
              </a:rPr>
              <a:t> </a:t>
            </a:r>
            <a:r>
              <a:rPr dirty="0" sz="1100" spc="-5" b="1">
                <a:latin typeface="Arial"/>
                <a:cs typeface="Arial"/>
              </a:rPr>
              <a:t>Waste</a:t>
            </a:r>
            <a:endParaRPr sz="11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523429" y="1527047"/>
            <a:ext cx="162750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45">
                <a:latin typeface="Calibri"/>
                <a:cs typeface="Calibri"/>
              </a:rPr>
              <a:t>? </a:t>
            </a:r>
            <a:r>
              <a:rPr dirty="0" sz="1100" spc="220">
                <a:latin typeface="Calibri"/>
                <a:cs typeface="Calibri"/>
              </a:rPr>
              <a:t> </a:t>
            </a:r>
            <a:r>
              <a:rPr dirty="0" sz="1100">
                <a:latin typeface="Arial MT"/>
                <a:cs typeface="Arial MT"/>
              </a:rPr>
              <a:t>Pineapple</a:t>
            </a:r>
            <a:r>
              <a:rPr dirty="0" sz="1100" spc="-1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leaf</a:t>
            </a:r>
            <a:r>
              <a:rPr dirty="0" sz="1100" spc="-20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waste</a:t>
            </a:r>
            <a:r>
              <a:rPr dirty="0" sz="1100" spc="-1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is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694879" y="1679448"/>
            <a:ext cx="1985645" cy="104394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95"/>
              </a:spcBef>
            </a:pPr>
            <a:r>
              <a:rPr dirty="0" sz="1100" spc="-5">
                <a:latin typeface="Arial MT"/>
                <a:cs typeface="Arial MT"/>
              </a:rPr>
              <a:t>compacted into </a:t>
            </a:r>
            <a:r>
              <a:rPr dirty="0" sz="1100">
                <a:latin typeface="Arial MT"/>
                <a:cs typeface="Arial MT"/>
              </a:rPr>
              <a:t>pellets as </a:t>
            </a:r>
            <a:r>
              <a:rPr dirty="0" sz="1100" spc="-5">
                <a:latin typeface="Arial MT"/>
                <a:cs typeface="Arial MT"/>
              </a:rPr>
              <a:t>the </a:t>
            </a:r>
            <a:r>
              <a:rPr dirty="0" sz="1100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waste contains </a:t>
            </a:r>
            <a:r>
              <a:rPr dirty="0" sz="1100">
                <a:latin typeface="Arial MT"/>
                <a:cs typeface="Arial MT"/>
              </a:rPr>
              <a:t>high </a:t>
            </a:r>
            <a:r>
              <a:rPr dirty="0" sz="1100" spc="-5">
                <a:latin typeface="Arial MT"/>
                <a:cs typeface="Arial MT"/>
              </a:rPr>
              <a:t>fibre (48.7 </a:t>
            </a:r>
            <a:r>
              <a:rPr dirty="0" sz="1100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g/100 </a:t>
            </a:r>
            <a:r>
              <a:rPr dirty="0" sz="1100">
                <a:latin typeface="Arial MT"/>
                <a:cs typeface="Arial MT"/>
              </a:rPr>
              <a:t>g) which has high </a:t>
            </a:r>
            <a:r>
              <a:rPr dirty="0" sz="1100" spc="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digestibility</a:t>
            </a:r>
            <a:r>
              <a:rPr dirty="0" sz="1100" spc="-30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potential</a:t>
            </a:r>
            <a:r>
              <a:rPr dirty="0" sz="1100" spc="-1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in</a:t>
            </a:r>
            <a:r>
              <a:rPr dirty="0" sz="1100" spc="-2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animals, </a:t>
            </a:r>
            <a:r>
              <a:rPr dirty="0" sz="1100" spc="-290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thereby </a:t>
            </a:r>
            <a:r>
              <a:rPr dirty="0" sz="1100">
                <a:latin typeface="Arial MT"/>
                <a:cs typeface="Arial MT"/>
              </a:rPr>
              <a:t>enhancing milk </a:t>
            </a:r>
            <a:r>
              <a:rPr dirty="0" sz="1100" spc="5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production</a:t>
            </a:r>
            <a:r>
              <a:rPr dirty="0" sz="1100" spc="-10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by</a:t>
            </a:r>
            <a:r>
              <a:rPr dirty="0" sz="1100" spc="-10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20%.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523429" y="2874264"/>
            <a:ext cx="2184400" cy="1196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150" marR="5080" indent="-171450">
              <a:lnSpc>
                <a:spcPct val="99700"/>
              </a:lnSpc>
              <a:spcBef>
                <a:spcPts val="100"/>
              </a:spcBef>
            </a:pPr>
            <a:r>
              <a:rPr dirty="0" sz="1100" spc="45">
                <a:latin typeface="Calibri"/>
                <a:cs typeface="Calibri"/>
              </a:rPr>
              <a:t>?</a:t>
            </a:r>
            <a:r>
              <a:rPr dirty="0" sz="1100" spc="229">
                <a:latin typeface="Calibri"/>
                <a:cs typeface="Calibri"/>
              </a:rPr>
              <a:t> </a:t>
            </a:r>
            <a:r>
              <a:rPr dirty="0" sz="1100">
                <a:latin typeface="Arial MT"/>
                <a:cs typeface="Arial MT"/>
              </a:rPr>
              <a:t>Herbal</a:t>
            </a:r>
            <a:r>
              <a:rPr dirty="0" sz="1100" spc="-10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feed</a:t>
            </a:r>
            <a:r>
              <a:rPr dirty="0" sz="1100" spc="-15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comprises</a:t>
            </a:r>
            <a:r>
              <a:rPr dirty="0" sz="1100" spc="-1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bioactive </a:t>
            </a:r>
            <a:r>
              <a:rPr dirty="0" sz="1100" spc="-295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fractions/herbs </a:t>
            </a:r>
            <a:r>
              <a:rPr dirty="0" sz="1100">
                <a:latin typeface="Arial MT"/>
                <a:cs typeface="Arial MT"/>
              </a:rPr>
              <a:t>like </a:t>
            </a:r>
            <a:r>
              <a:rPr dirty="0" sz="1100" spc="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Ashwagandha, Halim, Amla, </a:t>
            </a:r>
            <a:r>
              <a:rPr dirty="0" sz="1100" spc="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Giloy </a:t>
            </a:r>
            <a:r>
              <a:rPr dirty="0" sz="1100" spc="-5">
                <a:latin typeface="Arial MT"/>
                <a:cs typeface="Arial MT"/>
              </a:rPr>
              <a:t>etc. </a:t>
            </a:r>
            <a:r>
              <a:rPr dirty="0" sz="1100">
                <a:latin typeface="Arial MT"/>
                <a:cs typeface="Arial MT"/>
              </a:rPr>
              <a:t>which increase </a:t>
            </a:r>
            <a:r>
              <a:rPr dirty="0" sz="1100" spc="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bioavailability of </a:t>
            </a:r>
            <a:r>
              <a:rPr dirty="0" sz="1100" spc="-5">
                <a:latin typeface="Arial MT"/>
                <a:cs typeface="Arial MT"/>
              </a:rPr>
              <a:t>essential </a:t>
            </a:r>
            <a:r>
              <a:rPr dirty="0" sz="1100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nutrients </a:t>
            </a:r>
            <a:r>
              <a:rPr dirty="0" sz="1100">
                <a:latin typeface="Arial MT"/>
                <a:cs typeface="Arial MT"/>
              </a:rPr>
              <a:t>and </a:t>
            </a:r>
            <a:r>
              <a:rPr dirty="0" sz="1100" spc="-5">
                <a:latin typeface="Arial MT"/>
                <a:cs typeface="Arial MT"/>
              </a:rPr>
              <a:t>improve intestinal </a:t>
            </a:r>
            <a:r>
              <a:rPr dirty="0" sz="1100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absorption</a:t>
            </a:r>
            <a:r>
              <a:rPr dirty="0" sz="1100" spc="-10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of</a:t>
            </a:r>
            <a:r>
              <a:rPr dirty="0" sz="1100" spc="-15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nutrients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523429" y="4206240"/>
            <a:ext cx="192722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75">
                <a:latin typeface="Arial MT"/>
                <a:cs typeface="Arial MT"/>
              </a:rPr>
              <a:t>□</a:t>
            </a:r>
            <a:r>
              <a:rPr dirty="0" sz="1100" spc="170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Hassle-free</a:t>
            </a:r>
            <a:r>
              <a:rPr dirty="0" sz="1100" spc="-15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cattle</a:t>
            </a:r>
            <a:r>
              <a:rPr dirty="0" sz="1100" spc="-1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insurance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694879" y="4386072"/>
            <a:ext cx="1732914" cy="35814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dirty="0" sz="1100">
                <a:latin typeface="Arial MT"/>
                <a:cs typeface="Arial MT"/>
              </a:rPr>
              <a:t>services</a:t>
            </a:r>
            <a:r>
              <a:rPr dirty="0" sz="1100" spc="-30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with</a:t>
            </a:r>
            <a:r>
              <a:rPr dirty="0" sz="1100" spc="-20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cattle</a:t>
            </a:r>
            <a:r>
              <a:rPr dirty="0" sz="1100" spc="-20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tagging, </a:t>
            </a:r>
            <a:r>
              <a:rPr dirty="0" sz="1100" spc="-290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veterinary</a:t>
            </a:r>
            <a:r>
              <a:rPr dirty="0" sz="1100" spc="-30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reports</a:t>
            </a:r>
            <a:r>
              <a:rPr dirty="0" sz="1100" spc="-2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services.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773989" y="1695196"/>
            <a:ext cx="785495" cy="86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 spc="20" b="1">
                <a:solidFill>
                  <a:srgbClr val="7F7F7F"/>
                </a:solidFill>
                <a:latin typeface="Arial"/>
                <a:cs typeface="Arial"/>
              </a:rPr>
              <a:t>DRY</a:t>
            </a:r>
            <a:r>
              <a:rPr dirty="0" sz="400" spc="30" b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400" spc="25" b="1">
                <a:solidFill>
                  <a:srgbClr val="7F7F7F"/>
                </a:solidFill>
                <a:latin typeface="Arial"/>
                <a:cs typeface="Arial"/>
              </a:rPr>
              <a:t>MATTER</a:t>
            </a:r>
            <a:r>
              <a:rPr dirty="0" sz="400" spc="30" b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400" spc="20" b="1">
                <a:solidFill>
                  <a:srgbClr val="7F7F7F"/>
                </a:solidFill>
                <a:latin typeface="Arial"/>
                <a:cs typeface="Arial"/>
              </a:rPr>
              <a:t>INTAKE</a:t>
            </a:r>
            <a:r>
              <a:rPr dirty="0" sz="400" spc="35" b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400" spc="20" b="1">
                <a:solidFill>
                  <a:srgbClr val="7F7F7F"/>
                </a:solidFill>
                <a:latin typeface="Arial"/>
                <a:cs typeface="Arial"/>
              </a:rPr>
              <a:t>(DMI)</a:t>
            </a:r>
            <a:endParaRPr sz="4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831509" y="1551940"/>
            <a:ext cx="1109345" cy="86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 spc="30" b="1">
                <a:solidFill>
                  <a:srgbClr val="7030A0"/>
                </a:solidFill>
                <a:latin typeface="Arial"/>
                <a:cs typeface="Arial"/>
              </a:rPr>
              <a:t>RECOMMENDED</a:t>
            </a:r>
            <a:r>
              <a:rPr dirty="0" sz="400" spc="40" b="1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400" spc="20" b="1">
                <a:solidFill>
                  <a:srgbClr val="7030A0"/>
                </a:solidFill>
                <a:latin typeface="Arial"/>
                <a:cs typeface="Arial"/>
              </a:rPr>
              <a:t>NUTRITION</a:t>
            </a:r>
            <a:r>
              <a:rPr dirty="0" sz="400" spc="40" b="1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400" spc="20" b="1">
                <a:solidFill>
                  <a:srgbClr val="7030A0"/>
                </a:solidFill>
                <a:latin typeface="Arial"/>
                <a:cs typeface="Arial"/>
              </a:rPr>
              <a:t>PROFILE</a:t>
            </a:r>
            <a:r>
              <a:rPr dirty="0" sz="400" spc="40" b="1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400" b="1">
                <a:solidFill>
                  <a:srgbClr val="7030A0"/>
                </a:solidFill>
                <a:latin typeface="Arial"/>
                <a:cs typeface="Arial"/>
              </a:rPr>
              <a:t>:</a:t>
            </a:r>
            <a:endParaRPr sz="4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779550" y="1814067"/>
            <a:ext cx="629920" cy="86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 spc="25" b="1">
                <a:solidFill>
                  <a:srgbClr val="7F7F7F"/>
                </a:solidFill>
                <a:latin typeface="Arial"/>
                <a:cs typeface="Arial"/>
              </a:rPr>
              <a:t>CRUDE </a:t>
            </a:r>
            <a:r>
              <a:rPr dirty="0" sz="400" spc="20" b="1">
                <a:solidFill>
                  <a:srgbClr val="7F7F7F"/>
                </a:solidFill>
                <a:latin typeface="Arial"/>
                <a:cs typeface="Arial"/>
              </a:rPr>
              <a:t>PROTEIN</a:t>
            </a:r>
            <a:r>
              <a:rPr dirty="0" sz="400" spc="25" b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400" spc="20" b="1">
                <a:solidFill>
                  <a:srgbClr val="7F7F7F"/>
                </a:solidFill>
                <a:latin typeface="Arial"/>
                <a:cs typeface="Arial"/>
              </a:rPr>
              <a:t>(CP)</a:t>
            </a:r>
            <a:endParaRPr sz="4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781527" y="1920748"/>
            <a:ext cx="57467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400" spc="30" b="1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dirty="0" sz="400" spc="35" b="1">
                <a:solidFill>
                  <a:srgbClr val="7F7F7F"/>
                </a:solidFill>
                <a:latin typeface="Arial"/>
                <a:cs typeface="Arial"/>
              </a:rPr>
              <a:t>O</a:t>
            </a:r>
            <a:r>
              <a:rPr dirty="0" sz="400" spc="30" b="1">
                <a:solidFill>
                  <a:srgbClr val="7F7F7F"/>
                </a:solidFill>
                <a:latin typeface="Arial"/>
                <a:cs typeface="Arial"/>
              </a:rPr>
              <a:t>T</a:t>
            </a:r>
            <a:r>
              <a:rPr dirty="0" sz="400" spc="35" b="1">
                <a:solidFill>
                  <a:srgbClr val="7F7F7F"/>
                </a:solidFill>
                <a:latin typeface="Arial"/>
                <a:cs typeface="Arial"/>
              </a:rPr>
              <a:t>A</a:t>
            </a:r>
            <a:r>
              <a:rPr dirty="0" sz="400" b="1">
                <a:solidFill>
                  <a:srgbClr val="7F7F7F"/>
                </a:solidFill>
                <a:latin typeface="Arial"/>
                <a:cs typeface="Arial"/>
              </a:rPr>
              <a:t>L</a:t>
            </a:r>
            <a:r>
              <a:rPr dirty="0" sz="400" spc="40" b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400" spc="35" b="1">
                <a:solidFill>
                  <a:srgbClr val="7F7F7F"/>
                </a:solidFill>
                <a:latin typeface="Arial"/>
                <a:cs typeface="Arial"/>
              </a:rPr>
              <a:t>D</a:t>
            </a:r>
            <a:r>
              <a:rPr dirty="0" sz="400" spc="10" b="1">
                <a:solidFill>
                  <a:srgbClr val="7F7F7F"/>
                </a:solidFill>
                <a:latin typeface="Arial"/>
                <a:cs typeface="Arial"/>
              </a:rPr>
              <a:t>I</a:t>
            </a:r>
            <a:r>
              <a:rPr dirty="0" sz="400" spc="35" b="1">
                <a:solidFill>
                  <a:srgbClr val="7F7F7F"/>
                </a:solidFill>
                <a:latin typeface="Arial"/>
                <a:cs typeface="Arial"/>
              </a:rPr>
              <a:t>G</a:t>
            </a:r>
            <a:r>
              <a:rPr dirty="0" sz="400" spc="30" b="1">
                <a:solidFill>
                  <a:srgbClr val="7F7F7F"/>
                </a:solidFill>
                <a:latin typeface="Arial"/>
                <a:cs typeface="Arial"/>
              </a:rPr>
              <a:t>EST</a:t>
            </a:r>
            <a:r>
              <a:rPr dirty="0" sz="400" spc="10" b="1">
                <a:solidFill>
                  <a:srgbClr val="7F7F7F"/>
                </a:solidFill>
                <a:latin typeface="Arial"/>
                <a:cs typeface="Arial"/>
              </a:rPr>
              <a:t>I</a:t>
            </a:r>
            <a:r>
              <a:rPr dirty="0" sz="400" spc="35" b="1">
                <a:solidFill>
                  <a:srgbClr val="7F7F7F"/>
                </a:solidFill>
                <a:latin typeface="Arial"/>
                <a:cs typeface="Arial"/>
              </a:rPr>
              <a:t>B</a:t>
            </a:r>
            <a:r>
              <a:rPr dirty="0" sz="400" spc="30" b="1">
                <a:solidFill>
                  <a:srgbClr val="7F7F7F"/>
                </a:solidFill>
                <a:latin typeface="Arial"/>
                <a:cs typeface="Arial"/>
              </a:rPr>
              <a:t>LE  </a:t>
            </a:r>
            <a:r>
              <a:rPr dirty="0" sz="400" spc="25" b="1">
                <a:solidFill>
                  <a:srgbClr val="7F7F7F"/>
                </a:solidFill>
                <a:latin typeface="Arial"/>
                <a:cs typeface="Arial"/>
              </a:rPr>
              <a:t>NUTRIENTS </a:t>
            </a:r>
            <a:r>
              <a:rPr dirty="0" sz="400" spc="20" b="1">
                <a:solidFill>
                  <a:srgbClr val="7F7F7F"/>
                </a:solidFill>
                <a:latin typeface="Arial"/>
                <a:cs typeface="Arial"/>
              </a:rPr>
              <a:t>(TDN)</a:t>
            </a:r>
            <a:r>
              <a:rPr dirty="0" sz="400" spc="-75" b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endParaRPr sz="400">
              <a:latin typeface="Arial"/>
              <a:cs typeface="Arial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5685778" y="1691416"/>
            <a:ext cx="280035" cy="101600"/>
            <a:chOff x="5685778" y="1691416"/>
            <a:chExt cx="280035" cy="101600"/>
          </a:xfrm>
        </p:grpSpPr>
        <p:sp>
          <p:nvSpPr>
            <p:cNvPr id="73" name="object 73"/>
            <p:cNvSpPr/>
            <p:nvPr/>
          </p:nvSpPr>
          <p:spPr>
            <a:xfrm>
              <a:off x="5690541" y="1696179"/>
              <a:ext cx="270510" cy="92075"/>
            </a:xfrm>
            <a:custGeom>
              <a:avLst/>
              <a:gdLst/>
              <a:ahLst/>
              <a:cxnLst/>
              <a:rect l="l" t="t" r="r" b="b"/>
              <a:pathLst>
                <a:path w="270510" h="92075">
                  <a:moveTo>
                    <a:pt x="270349" y="0"/>
                  </a:moveTo>
                  <a:lnTo>
                    <a:pt x="0" y="0"/>
                  </a:lnTo>
                  <a:lnTo>
                    <a:pt x="0" y="91663"/>
                  </a:lnTo>
                  <a:lnTo>
                    <a:pt x="270349" y="91663"/>
                  </a:lnTo>
                  <a:lnTo>
                    <a:pt x="270349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5690541" y="1696179"/>
              <a:ext cx="270510" cy="92075"/>
            </a:xfrm>
            <a:custGeom>
              <a:avLst/>
              <a:gdLst/>
              <a:ahLst/>
              <a:cxnLst/>
              <a:rect l="l" t="t" r="r" b="b"/>
              <a:pathLst>
                <a:path w="270510" h="92075">
                  <a:moveTo>
                    <a:pt x="0" y="0"/>
                  </a:moveTo>
                  <a:lnTo>
                    <a:pt x="270350" y="0"/>
                  </a:lnTo>
                  <a:lnTo>
                    <a:pt x="270350" y="91664"/>
                  </a:lnTo>
                  <a:lnTo>
                    <a:pt x="0" y="9166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5" name="object 75"/>
          <p:cNvSpPr txBox="1"/>
          <p:nvPr/>
        </p:nvSpPr>
        <p:spPr>
          <a:xfrm>
            <a:off x="5690541" y="1696179"/>
            <a:ext cx="270510" cy="9207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0320">
              <a:lnSpc>
                <a:spcPct val="100000"/>
              </a:lnSpc>
              <a:spcBef>
                <a:spcPts val="90"/>
              </a:spcBef>
            </a:pPr>
            <a:r>
              <a:rPr dirty="0" sz="400" spc="15">
                <a:latin typeface="Arial MT"/>
                <a:cs typeface="Arial MT"/>
              </a:rPr>
              <a:t>2.522</a:t>
            </a:r>
            <a:r>
              <a:rPr dirty="0" sz="400" spc="-10">
                <a:latin typeface="Arial MT"/>
                <a:cs typeface="Arial MT"/>
              </a:rPr>
              <a:t> </a:t>
            </a:r>
            <a:r>
              <a:rPr dirty="0" sz="400" spc="15">
                <a:latin typeface="Arial MT"/>
                <a:cs typeface="Arial MT"/>
              </a:rPr>
              <a:t>Kg</a:t>
            </a:r>
            <a:endParaRPr sz="400">
              <a:latin typeface="Arial MT"/>
              <a:cs typeface="Arial MT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5685778" y="1819534"/>
            <a:ext cx="280035" cy="82550"/>
            <a:chOff x="5685778" y="1819534"/>
            <a:chExt cx="280035" cy="82550"/>
          </a:xfrm>
        </p:grpSpPr>
        <p:sp>
          <p:nvSpPr>
            <p:cNvPr id="77" name="object 77"/>
            <p:cNvSpPr/>
            <p:nvPr/>
          </p:nvSpPr>
          <p:spPr>
            <a:xfrm>
              <a:off x="5690541" y="1824296"/>
              <a:ext cx="270510" cy="73025"/>
            </a:xfrm>
            <a:custGeom>
              <a:avLst/>
              <a:gdLst/>
              <a:ahLst/>
              <a:cxnLst/>
              <a:rect l="l" t="t" r="r" b="b"/>
              <a:pathLst>
                <a:path w="270510" h="73025">
                  <a:moveTo>
                    <a:pt x="270349" y="0"/>
                  </a:moveTo>
                  <a:lnTo>
                    <a:pt x="0" y="0"/>
                  </a:lnTo>
                  <a:lnTo>
                    <a:pt x="0" y="72561"/>
                  </a:lnTo>
                  <a:lnTo>
                    <a:pt x="270349" y="72561"/>
                  </a:lnTo>
                  <a:lnTo>
                    <a:pt x="270349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5690541" y="1824296"/>
              <a:ext cx="270510" cy="73025"/>
            </a:xfrm>
            <a:custGeom>
              <a:avLst/>
              <a:gdLst/>
              <a:ahLst/>
              <a:cxnLst/>
              <a:rect l="l" t="t" r="r" b="b"/>
              <a:pathLst>
                <a:path w="270510" h="73025">
                  <a:moveTo>
                    <a:pt x="0" y="0"/>
                  </a:moveTo>
                  <a:lnTo>
                    <a:pt x="270350" y="0"/>
                  </a:lnTo>
                  <a:lnTo>
                    <a:pt x="270350" y="72561"/>
                  </a:lnTo>
                  <a:lnTo>
                    <a:pt x="0" y="7256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9" name="object 79"/>
          <p:cNvSpPr txBox="1"/>
          <p:nvPr/>
        </p:nvSpPr>
        <p:spPr>
          <a:xfrm>
            <a:off x="5698714" y="1814067"/>
            <a:ext cx="250825" cy="86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 spc="15">
                <a:latin typeface="Arial MT"/>
                <a:cs typeface="Arial MT"/>
              </a:rPr>
              <a:t>0.287</a:t>
            </a:r>
            <a:r>
              <a:rPr dirty="0" sz="400" spc="-15">
                <a:latin typeface="Arial MT"/>
                <a:cs typeface="Arial MT"/>
              </a:rPr>
              <a:t> </a:t>
            </a:r>
            <a:r>
              <a:rPr dirty="0" sz="400" spc="15">
                <a:latin typeface="Arial MT"/>
                <a:cs typeface="Arial MT"/>
              </a:rPr>
              <a:t>Kg</a:t>
            </a:r>
            <a:endParaRPr sz="400">
              <a:latin typeface="Arial MT"/>
              <a:cs typeface="Arial MT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5679550" y="1941200"/>
            <a:ext cx="280035" cy="97790"/>
            <a:chOff x="5679550" y="1941200"/>
            <a:chExt cx="280035" cy="97790"/>
          </a:xfrm>
        </p:grpSpPr>
        <p:sp>
          <p:nvSpPr>
            <p:cNvPr id="81" name="object 81"/>
            <p:cNvSpPr/>
            <p:nvPr/>
          </p:nvSpPr>
          <p:spPr>
            <a:xfrm>
              <a:off x="5684313" y="1945962"/>
              <a:ext cx="270510" cy="88265"/>
            </a:xfrm>
            <a:custGeom>
              <a:avLst/>
              <a:gdLst/>
              <a:ahLst/>
              <a:cxnLst/>
              <a:rect l="l" t="t" r="r" b="b"/>
              <a:pathLst>
                <a:path w="270510" h="88264">
                  <a:moveTo>
                    <a:pt x="270349" y="0"/>
                  </a:moveTo>
                  <a:lnTo>
                    <a:pt x="0" y="0"/>
                  </a:lnTo>
                  <a:lnTo>
                    <a:pt x="0" y="88124"/>
                  </a:lnTo>
                  <a:lnTo>
                    <a:pt x="270349" y="88124"/>
                  </a:lnTo>
                  <a:lnTo>
                    <a:pt x="270349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5684313" y="1945962"/>
              <a:ext cx="270510" cy="88265"/>
            </a:xfrm>
            <a:custGeom>
              <a:avLst/>
              <a:gdLst/>
              <a:ahLst/>
              <a:cxnLst/>
              <a:rect l="l" t="t" r="r" b="b"/>
              <a:pathLst>
                <a:path w="270510" h="88264">
                  <a:moveTo>
                    <a:pt x="0" y="0"/>
                  </a:moveTo>
                  <a:lnTo>
                    <a:pt x="270350" y="0"/>
                  </a:lnTo>
                  <a:lnTo>
                    <a:pt x="270350" y="88123"/>
                  </a:lnTo>
                  <a:lnTo>
                    <a:pt x="0" y="8812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3" name="object 83"/>
          <p:cNvSpPr txBox="1"/>
          <p:nvPr/>
        </p:nvSpPr>
        <p:spPr>
          <a:xfrm>
            <a:off x="5684313" y="1945962"/>
            <a:ext cx="270510" cy="8826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20320">
              <a:lnSpc>
                <a:spcPct val="100000"/>
              </a:lnSpc>
              <a:spcBef>
                <a:spcPts val="70"/>
              </a:spcBef>
            </a:pPr>
            <a:r>
              <a:rPr dirty="0" sz="400" spc="15">
                <a:latin typeface="Arial MT"/>
                <a:cs typeface="Arial MT"/>
              </a:rPr>
              <a:t>1.232</a:t>
            </a:r>
            <a:r>
              <a:rPr dirty="0" sz="400" spc="-10">
                <a:latin typeface="Arial MT"/>
                <a:cs typeface="Arial MT"/>
              </a:rPr>
              <a:t> </a:t>
            </a:r>
            <a:r>
              <a:rPr dirty="0" sz="400" spc="15">
                <a:latin typeface="Arial MT"/>
                <a:cs typeface="Arial MT"/>
              </a:rPr>
              <a:t>Kg</a:t>
            </a:r>
            <a:endParaRPr sz="400">
              <a:latin typeface="Arial MT"/>
              <a:cs typeface="Arial MT"/>
            </a:endParaRPr>
          </a:p>
        </p:txBody>
      </p:sp>
      <p:grpSp>
        <p:nvGrpSpPr>
          <p:cNvPr id="84" name="object 84"/>
          <p:cNvGrpSpPr/>
          <p:nvPr/>
        </p:nvGrpSpPr>
        <p:grpSpPr>
          <a:xfrm>
            <a:off x="4992667" y="2345644"/>
            <a:ext cx="846455" cy="109220"/>
            <a:chOff x="4992667" y="2345644"/>
            <a:chExt cx="846455" cy="109220"/>
          </a:xfrm>
        </p:grpSpPr>
        <p:sp>
          <p:nvSpPr>
            <p:cNvPr id="85" name="object 85"/>
            <p:cNvSpPr/>
            <p:nvPr/>
          </p:nvSpPr>
          <p:spPr>
            <a:xfrm>
              <a:off x="4992662" y="2371051"/>
              <a:ext cx="846455" cy="83820"/>
            </a:xfrm>
            <a:custGeom>
              <a:avLst/>
              <a:gdLst/>
              <a:ahLst/>
              <a:cxnLst/>
              <a:rect l="l" t="t" r="r" b="b"/>
              <a:pathLst>
                <a:path w="846454" h="83819">
                  <a:moveTo>
                    <a:pt x="845883" y="6248"/>
                  </a:moveTo>
                  <a:lnTo>
                    <a:pt x="839635" y="0"/>
                  </a:lnTo>
                  <a:lnTo>
                    <a:pt x="6248" y="0"/>
                  </a:lnTo>
                  <a:lnTo>
                    <a:pt x="0" y="6248"/>
                  </a:lnTo>
                  <a:lnTo>
                    <a:pt x="0" y="13957"/>
                  </a:lnTo>
                  <a:lnTo>
                    <a:pt x="0" y="77533"/>
                  </a:lnTo>
                  <a:lnTo>
                    <a:pt x="6248" y="83794"/>
                  </a:lnTo>
                  <a:lnTo>
                    <a:pt x="839635" y="83794"/>
                  </a:lnTo>
                  <a:lnTo>
                    <a:pt x="845883" y="77533"/>
                  </a:lnTo>
                  <a:lnTo>
                    <a:pt x="845883" y="6248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4992667" y="2345644"/>
              <a:ext cx="846455" cy="83820"/>
            </a:xfrm>
            <a:custGeom>
              <a:avLst/>
              <a:gdLst/>
              <a:ahLst/>
              <a:cxnLst/>
              <a:rect l="l" t="t" r="r" b="b"/>
              <a:pathLst>
                <a:path w="846454" h="83819">
                  <a:moveTo>
                    <a:pt x="839630" y="0"/>
                  </a:moveTo>
                  <a:lnTo>
                    <a:pt x="6253" y="0"/>
                  </a:lnTo>
                  <a:lnTo>
                    <a:pt x="0" y="6253"/>
                  </a:lnTo>
                  <a:lnTo>
                    <a:pt x="0" y="13964"/>
                  </a:lnTo>
                  <a:lnTo>
                    <a:pt x="0" y="77538"/>
                  </a:lnTo>
                  <a:lnTo>
                    <a:pt x="6253" y="83790"/>
                  </a:lnTo>
                  <a:lnTo>
                    <a:pt x="839630" y="83790"/>
                  </a:lnTo>
                  <a:lnTo>
                    <a:pt x="845882" y="77538"/>
                  </a:lnTo>
                  <a:lnTo>
                    <a:pt x="845882" y="6253"/>
                  </a:lnTo>
                  <a:lnTo>
                    <a:pt x="839630" y="0"/>
                  </a:lnTo>
                  <a:close/>
                </a:path>
              </a:pathLst>
            </a:custGeom>
            <a:solidFill>
              <a:srgbClr val="E9E9E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7" name="object 87"/>
          <p:cNvSpPr txBox="1"/>
          <p:nvPr/>
        </p:nvSpPr>
        <p:spPr>
          <a:xfrm>
            <a:off x="4987364" y="2152395"/>
            <a:ext cx="899160" cy="2724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400" spc="25" b="1">
                <a:solidFill>
                  <a:srgbClr val="7030A0"/>
                </a:solidFill>
                <a:latin typeface="Arial"/>
                <a:cs typeface="Arial"/>
              </a:rPr>
              <a:t>OPTIMUM</a:t>
            </a:r>
            <a:r>
              <a:rPr dirty="0" sz="400" spc="35" b="1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400" spc="20" b="1">
                <a:solidFill>
                  <a:srgbClr val="7030A0"/>
                </a:solidFill>
                <a:latin typeface="Arial"/>
                <a:cs typeface="Arial"/>
              </a:rPr>
              <a:t>FEED</a:t>
            </a:r>
            <a:r>
              <a:rPr dirty="0" sz="400" spc="30" b="1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400" spc="15" b="1">
                <a:solidFill>
                  <a:srgbClr val="7030A0"/>
                </a:solidFill>
                <a:latin typeface="Arial"/>
                <a:cs typeface="Arial"/>
              </a:rPr>
              <a:t>MIX</a:t>
            </a:r>
            <a:r>
              <a:rPr dirty="0" sz="400" spc="30" b="1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400" spc="25" b="1">
                <a:solidFill>
                  <a:srgbClr val="7030A0"/>
                </a:solidFill>
                <a:latin typeface="Arial"/>
                <a:cs typeface="Arial"/>
              </a:rPr>
              <a:t>BASED</a:t>
            </a:r>
            <a:r>
              <a:rPr dirty="0" sz="400" spc="30" b="1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400" spc="15" b="1">
                <a:solidFill>
                  <a:srgbClr val="7030A0"/>
                </a:solidFill>
                <a:latin typeface="Arial"/>
                <a:cs typeface="Arial"/>
              </a:rPr>
              <a:t>ON </a:t>
            </a:r>
            <a:r>
              <a:rPr dirty="0" sz="400" spc="-95" b="1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400" spc="20" b="1">
                <a:solidFill>
                  <a:srgbClr val="7030A0"/>
                </a:solidFill>
                <a:latin typeface="Arial"/>
                <a:cs typeface="Arial"/>
              </a:rPr>
              <a:t>NUTRITION</a:t>
            </a:r>
            <a:r>
              <a:rPr dirty="0" sz="400" spc="40" b="1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400" spc="20" b="1">
                <a:solidFill>
                  <a:srgbClr val="7030A0"/>
                </a:solidFill>
                <a:latin typeface="Arial"/>
                <a:cs typeface="Arial"/>
              </a:rPr>
              <a:t>PROFILE</a:t>
            </a:r>
            <a:endParaRPr sz="400">
              <a:latin typeface="Arial"/>
              <a:cs typeface="Arial"/>
            </a:endParaRPr>
          </a:p>
          <a:p>
            <a:pPr algn="ctr" marR="38735">
              <a:lnSpc>
                <a:spcPct val="100000"/>
              </a:lnSpc>
              <a:spcBef>
                <a:spcPts val="265"/>
              </a:spcBef>
            </a:pPr>
            <a:r>
              <a:rPr dirty="0" sz="400" spc="25" b="1">
                <a:latin typeface="Arial"/>
                <a:cs typeface="Arial"/>
              </a:rPr>
              <a:t>ORDER</a:t>
            </a:r>
            <a:r>
              <a:rPr dirty="0" sz="400" b="1">
                <a:latin typeface="Arial"/>
                <a:cs typeface="Arial"/>
              </a:rPr>
              <a:t> </a:t>
            </a:r>
            <a:r>
              <a:rPr dirty="0" sz="400" spc="20" b="1">
                <a:latin typeface="Arial"/>
                <a:cs typeface="Arial"/>
              </a:rPr>
              <a:t>FEED</a:t>
            </a:r>
            <a:endParaRPr sz="4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4864536" y="2514305"/>
            <a:ext cx="1090295" cy="84455"/>
          </a:xfrm>
          <a:prstGeom prst="rect">
            <a:avLst/>
          </a:prstGeom>
          <a:ln w="9525">
            <a:solidFill>
              <a:srgbClr val="7030A0"/>
            </a:solidFill>
          </a:ln>
        </p:spPr>
        <p:txBody>
          <a:bodyPr wrap="square" lIns="0" tIns="6985" rIns="0" bIns="0" rtlCol="0" vert="horz">
            <a:spAutoFit/>
          </a:bodyPr>
          <a:lstStyle/>
          <a:p>
            <a:pPr marL="238125">
              <a:lnSpc>
                <a:spcPct val="100000"/>
              </a:lnSpc>
              <a:spcBef>
                <a:spcPts val="55"/>
              </a:spcBef>
            </a:pPr>
            <a:r>
              <a:rPr dirty="0" sz="400" spc="25" b="1">
                <a:solidFill>
                  <a:srgbClr val="7030A0"/>
                </a:solidFill>
                <a:latin typeface="Arial"/>
                <a:cs typeface="Arial"/>
              </a:rPr>
              <a:t>INSURANCE</a:t>
            </a:r>
            <a:r>
              <a:rPr dirty="0" sz="400" spc="20" b="1">
                <a:solidFill>
                  <a:srgbClr val="7030A0"/>
                </a:solidFill>
                <a:latin typeface="Arial"/>
                <a:cs typeface="Arial"/>
              </a:rPr>
              <a:t> SERVICE</a:t>
            </a:r>
            <a:endParaRPr sz="400">
              <a:latin typeface="Arial"/>
              <a:cs typeface="Arial"/>
            </a:endParaRPr>
          </a:p>
        </p:txBody>
      </p:sp>
      <p:pic>
        <p:nvPicPr>
          <p:cNvPr id="89" name="object 8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93208" y="2670047"/>
            <a:ext cx="746760" cy="1216152"/>
          </a:xfrm>
          <a:prstGeom prst="rect">
            <a:avLst/>
          </a:prstGeom>
        </p:spPr>
      </p:pic>
      <p:sp>
        <p:nvSpPr>
          <p:cNvPr id="90" name="object 90"/>
          <p:cNvSpPr txBox="1"/>
          <p:nvPr/>
        </p:nvSpPr>
        <p:spPr>
          <a:xfrm>
            <a:off x="4928843" y="1312164"/>
            <a:ext cx="10852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 b="1">
                <a:solidFill>
                  <a:srgbClr val="FFFFFF"/>
                </a:solidFill>
                <a:latin typeface="Arial"/>
                <a:cs typeface="Arial"/>
              </a:rPr>
              <a:t>RECOMMENDATIONS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6724" y="530859"/>
            <a:ext cx="285623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b="1">
                <a:solidFill>
                  <a:srgbClr val="FFFFFF"/>
                </a:solidFill>
                <a:latin typeface="Arial"/>
                <a:cs typeface="Arial"/>
              </a:rPr>
              <a:t>Competitive</a:t>
            </a:r>
            <a:r>
              <a:rPr dirty="0" sz="22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FFFFFF"/>
                </a:solidFill>
                <a:latin typeface="Arial"/>
                <a:cs typeface="Arial"/>
              </a:rPr>
              <a:t>Analysis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133414" y="1356838"/>
            <a:ext cx="6731000" cy="2693670"/>
            <a:chOff x="2133414" y="1356838"/>
            <a:chExt cx="6731000" cy="2693670"/>
          </a:xfrm>
        </p:grpSpPr>
        <p:sp>
          <p:nvSpPr>
            <p:cNvPr id="4" name="object 4"/>
            <p:cNvSpPr/>
            <p:nvPr/>
          </p:nvSpPr>
          <p:spPr>
            <a:xfrm>
              <a:off x="2142939" y="1366363"/>
              <a:ext cx="0" cy="2674620"/>
            </a:xfrm>
            <a:custGeom>
              <a:avLst/>
              <a:gdLst/>
              <a:ahLst/>
              <a:cxnLst/>
              <a:rect l="l" t="t" r="r" b="b"/>
              <a:pathLst>
                <a:path w="0" h="2674620">
                  <a:moveTo>
                    <a:pt x="0" y="0"/>
                  </a:moveTo>
                  <a:lnTo>
                    <a:pt x="1" y="2674586"/>
                  </a:lnTo>
                </a:path>
              </a:pathLst>
            </a:custGeom>
            <a:ln w="19050">
              <a:solidFill>
                <a:srgbClr val="7030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523315" y="1380083"/>
              <a:ext cx="33020" cy="2649220"/>
            </a:xfrm>
            <a:custGeom>
              <a:avLst/>
              <a:gdLst/>
              <a:ahLst/>
              <a:cxnLst/>
              <a:rect l="l" t="t" r="r" b="b"/>
              <a:pathLst>
                <a:path w="33020" h="2649220">
                  <a:moveTo>
                    <a:pt x="32489" y="0"/>
                  </a:moveTo>
                  <a:lnTo>
                    <a:pt x="0" y="2648972"/>
                  </a:lnTo>
                </a:path>
              </a:pathLst>
            </a:custGeom>
            <a:ln w="19050">
              <a:solidFill>
                <a:srgbClr val="3F315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878900" y="1380083"/>
              <a:ext cx="0" cy="2660015"/>
            </a:xfrm>
            <a:custGeom>
              <a:avLst/>
              <a:gdLst/>
              <a:ahLst/>
              <a:cxnLst/>
              <a:rect l="l" t="t" r="r" b="b"/>
              <a:pathLst>
                <a:path w="0" h="2660015">
                  <a:moveTo>
                    <a:pt x="0" y="0"/>
                  </a:moveTo>
                  <a:lnTo>
                    <a:pt x="1" y="2659674"/>
                  </a:lnTo>
                </a:path>
              </a:pathLst>
            </a:custGeom>
            <a:ln w="19050">
              <a:solidFill>
                <a:srgbClr val="7030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219322" y="1754374"/>
              <a:ext cx="1608455" cy="520700"/>
            </a:xfrm>
            <a:custGeom>
              <a:avLst/>
              <a:gdLst/>
              <a:ahLst/>
              <a:cxnLst/>
              <a:rect l="l" t="t" r="r" b="b"/>
              <a:pathLst>
                <a:path w="1608454" h="520700">
                  <a:moveTo>
                    <a:pt x="1589398" y="0"/>
                  </a:moveTo>
                  <a:lnTo>
                    <a:pt x="18581" y="0"/>
                  </a:lnTo>
                  <a:lnTo>
                    <a:pt x="11348" y="1460"/>
                  </a:lnTo>
                  <a:lnTo>
                    <a:pt x="5442" y="5441"/>
                  </a:lnTo>
                  <a:lnTo>
                    <a:pt x="1460" y="11347"/>
                  </a:lnTo>
                  <a:lnTo>
                    <a:pt x="0" y="18580"/>
                  </a:lnTo>
                  <a:lnTo>
                    <a:pt x="0" y="501751"/>
                  </a:lnTo>
                  <a:lnTo>
                    <a:pt x="1460" y="508983"/>
                  </a:lnTo>
                  <a:lnTo>
                    <a:pt x="5442" y="514889"/>
                  </a:lnTo>
                  <a:lnTo>
                    <a:pt x="11348" y="518871"/>
                  </a:lnTo>
                  <a:lnTo>
                    <a:pt x="18581" y="520331"/>
                  </a:lnTo>
                  <a:lnTo>
                    <a:pt x="1589398" y="520331"/>
                  </a:lnTo>
                  <a:lnTo>
                    <a:pt x="1596631" y="518871"/>
                  </a:lnTo>
                  <a:lnTo>
                    <a:pt x="1602537" y="514889"/>
                  </a:lnTo>
                  <a:lnTo>
                    <a:pt x="1606519" y="508983"/>
                  </a:lnTo>
                  <a:lnTo>
                    <a:pt x="1607980" y="501751"/>
                  </a:lnTo>
                  <a:lnTo>
                    <a:pt x="1607980" y="18580"/>
                  </a:lnTo>
                  <a:lnTo>
                    <a:pt x="1606519" y="11347"/>
                  </a:lnTo>
                  <a:lnTo>
                    <a:pt x="1602537" y="5441"/>
                  </a:lnTo>
                  <a:lnTo>
                    <a:pt x="1596631" y="1460"/>
                  </a:lnTo>
                  <a:lnTo>
                    <a:pt x="1589398" y="0"/>
                  </a:lnTo>
                  <a:close/>
                </a:path>
              </a:pathLst>
            </a:custGeom>
            <a:solidFill>
              <a:srgbClr val="C7673D">
                <a:alpha val="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913252" y="1754374"/>
              <a:ext cx="1585595" cy="520700"/>
            </a:xfrm>
            <a:custGeom>
              <a:avLst/>
              <a:gdLst/>
              <a:ahLst/>
              <a:cxnLst/>
              <a:rect l="l" t="t" r="r" b="b"/>
              <a:pathLst>
                <a:path w="1585595" h="520700">
                  <a:moveTo>
                    <a:pt x="1558328" y="0"/>
                  </a:moveTo>
                  <a:lnTo>
                    <a:pt x="27217" y="0"/>
                  </a:lnTo>
                  <a:lnTo>
                    <a:pt x="16623" y="2138"/>
                  </a:lnTo>
                  <a:lnTo>
                    <a:pt x="7971" y="7971"/>
                  </a:lnTo>
                  <a:lnTo>
                    <a:pt x="2138" y="16623"/>
                  </a:lnTo>
                  <a:lnTo>
                    <a:pt x="0" y="27218"/>
                  </a:lnTo>
                  <a:lnTo>
                    <a:pt x="0" y="493113"/>
                  </a:lnTo>
                  <a:lnTo>
                    <a:pt x="2138" y="503708"/>
                  </a:lnTo>
                  <a:lnTo>
                    <a:pt x="7971" y="512359"/>
                  </a:lnTo>
                  <a:lnTo>
                    <a:pt x="16623" y="518192"/>
                  </a:lnTo>
                  <a:lnTo>
                    <a:pt x="27217" y="520331"/>
                  </a:lnTo>
                  <a:lnTo>
                    <a:pt x="1558328" y="520331"/>
                  </a:lnTo>
                  <a:lnTo>
                    <a:pt x="1568922" y="518192"/>
                  </a:lnTo>
                  <a:lnTo>
                    <a:pt x="1577573" y="512359"/>
                  </a:lnTo>
                  <a:lnTo>
                    <a:pt x="1583406" y="503708"/>
                  </a:lnTo>
                  <a:lnTo>
                    <a:pt x="1585545" y="493113"/>
                  </a:lnTo>
                  <a:lnTo>
                    <a:pt x="1585545" y="27218"/>
                  </a:lnTo>
                  <a:lnTo>
                    <a:pt x="1583406" y="16623"/>
                  </a:lnTo>
                  <a:lnTo>
                    <a:pt x="1577573" y="7971"/>
                  </a:lnTo>
                  <a:lnTo>
                    <a:pt x="1568922" y="2138"/>
                  </a:lnTo>
                  <a:lnTo>
                    <a:pt x="1558328" y="0"/>
                  </a:lnTo>
                  <a:close/>
                </a:path>
              </a:pathLst>
            </a:custGeom>
            <a:solidFill>
              <a:srgbClr val="D8D8D8">
                <a:alpha val="4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225146" y="1366363"/>
              <a:ext cx="25400" cy="2663190"/>
            </a:xfrm>
            <a:custGeom>
              <a:avLst/>
              <a:gdLst/>
              <a:ahLst/>
              <a:cxnLst/>
              <a:rect l="l" t="t" r="r" b="b"/>
              <a:pathLst>
                <a:path w="25400" h="2663190">
                  <a:moveTo>
                    <a:pt x="25153" y="0"/>
                  </a:moveTo>
                  <a:lnTo>
                    <a:pt x="0" y="2662692"/>
                  </a:lnTo>
                </a:path>
              </a:pathLst>
            </a:custGeom>
            <a:ln w="19050">
              <a:solidFill>
                <a:srgbClr val="3F315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584747" y="1754374"/>
              <a:ext cx="1608455" cy="520700"/>
            </a:xfrm>
            <a:custGeom>
              <a:avLst/>
              <a:gdLst/>
              <a:ahLst/>
              <a:cxnLst/>
              <a:rect l="l" t="t" r="r" b="b"/>
              <a:pathLst>
                <a:path w="1608454" h="520700">
                  <a:moveTo>
                    <a:pt x="1589398" y="0"/>
                  </a:moveTo>
                  <a:lnTo>
                    <a:pt x="18580" y="0"/>
                  </a:lnTo>
                  <a:lnTo>
                    <a:pt x="11347" y="1460"/>
                  </a:lnTo>
                  <a:lnTo>
                    <a:pt x="5441" y="5441"/>
                  </a:lnTo>
                  <a:lnTo>
                    <a:pt x="1460" y="11347"/>
                  </a:lnTo>
                  <a:lnTo>
                    <a:pt x="0" y="18580"/>
                  </a:lnTo>
                  <a:lnTo>
                    <a:pt x="0" y="501751"/>
                  </a:lnTo>
                  <a:lnTo>
                    <a:pt x="1460" y="508983"/>
                  </a:lnTo>
                  <a:lnTo>
                    <a:pt x="5441" y="514889"/>
                  </a:lnTo>
                  <a:lnTo>
                    <a:pt x="11347" y="518871"/>
                  </a:lnTo>
                  <a:lnTo>
                    <a:pt x="18580" y="520331"/>
                  </a:lnTo>
                  <a:lnTo>
                    <a:pt x="1589398" y="520331"/>
                  </a:lnTo>
                  <a:lnTo>
                    <a:pt x="1596630" y="518871"/>
                  </a:lnTo>
                  <a:lnTo>
                    <a:pt x="1602536" y="514889"/>
                  </a:lnTo>
                  <a:lnTo>
                    <a:pt x="1606518" y="508983"/>
                  </a:lnTo>
                  <a:lnTo>
                    <a:pt x="1607978" y="501751"/>
                  </a:lnTo>
                  <a:lnTo>
                    <a:pt x="1607978" y="18580"/>
                  </a:lnTo>
                  <a:lnTo>
                    <a:pt x="1606518" y="11347"/>
                  </a:lnTo>
                  <a:lnTo>
                    <a:pt x="1602536" y="5441"/>
                  </a:lnTo>
                  <a:lnTo>
                    <a:pt x="1596630" y="1460"/>
                  </a:lnTo>
                  <a:lnTo>
                    <a:pt x="1589398" y="0"/>
                  </a:lnTo>
                  <a:close/>
                </a:path>
              </a:pathLst>
            </a:custGeom>
            <a:solidFill>
              <a:srgbClr val="C7673D">
                <a:alpha val="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278678" y="1754374"/>
              <a:ext cx="1585595" cy="520700"/>
            </a:xfrm>
            <a:custGeom>
              <a:avLst/>
              <a:gdLst/>
              <a:ahLst/>
              <a:cxnLst/>
              <a:rect l="l" t="t" r="r" b="b"/>
              <a:pathLst>
                <a:path w="1585595" h="520700">
                  <a:moveTo>
                    <a:pt x="1558326" y="0"/>
                  </a:moveTo>
                  <a:lnTo>
                    <a:pt x="27217" y="0"/>
                  </a:lnTo>
                  <a:lnTo>
                    <a:pt x="16623" y="2138"/>
                  </a:lnTo>
                  <a:lnTo>
                    <a:pt x="7971" y="7971"/>
                  </a:lnTo>
                  <a:lnTo>
                    <a:pt x="2138" y="16623"/>
                  </a:lnTo>
                  <a:lnTo>
                    <a:pt x="0" y="27218"/>
                  </a:lnTo>
                  <a:lnTo>
                    <a:pt x="0" y="493113"/>
                  </a:lnTo>
                  <a:lnTo>
                    <a:pt x="2138" y="503708"/>
                  </a:lnTo>
                  <a:lnTo>
                    <a:pt x="7971" y="512359"/>
                  </a:lnTo>
                  <a:lnTo>
                    <a:pt x="16623" y="518192"/>
                  </a:lnTo>
                  <a:lnTo>
                    <a:pt x="27217" y="520331"/>
                  </a:lnTo>
                  <a:lnTo>
                    <a:pt x="1558326" y="520331"/>
                  </a:lnTo>
                  <a:lnTo>
                    <a:pt x="1568921" y="518192"/>
                  </a:lnTo>
                  <a:lnTo>
                    <a:pt x="1577573" y="512359"/>
                  </a:lnTo>
                  <a:lnTo>
                    <a:pt x="1583406" y="503708"/>
                  </a:lnTo>
                  <a:lnTo>
                    <a:pt x="1585545" y="493113"/>
                  </a:lnTo>
                  <a:lnTo>
                    <a:pt x="1585545" y="27218"/>
                  </a:lnTo>
                  <a:lnTo>
                    <a:pt x="1583406" y="16623"/>
                  </a:lnTo>
                  <a:lnTo>
                    <a:pt x="1577573" y="7971"/>
                  </a:lnTo>
                  <a:lnTo>
                    <a:pt x="1568921" y="2138"/>
                  </a:lnTo>
                  <a:lnTo>
                    <a:pt x="1558326" y="0"/>
                  </a:lnTo>
                  <a:close/>
                </a:path>
              </a:pathLst>
            </a:custGeom>
            <a:solidFill>
              <a:srgbClr val="D8D8D8">
                <a:alpha val="4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219322" y="2331709"/>
              <a:ext cx="1608455" cy="520700"/>
            </a:xfrm>
            <a:custGeom>
              <a:avLst/>
              <a:gdLst/>
              <a:ahLst/>
              <a:cxnLst/>
              <a:rect l="l" t="t" r="r" b="b"/>
              <a:pathLst>
                <a:path w="1608454" h="520700">
                  <a:moveTo>
                    <a:pt x="1589398" y="0"/>
                  </a:moveTo>
                  <a:lnTo>
                    <a:pt x="18581" y="0"/>
                  </a:lnTo>
                  <a:lnTo>
                    <a:pt x="11348" y="1460"/>
                  </a:lnTo>
                  <a:lnTo>
                    <a:pt x="5442" y="5441"/>
                  </a:lnTo>
                  <a:lnTo>
                    <a:pt x="1460" y="11347"/>
                  </a:lnTo>
                  <a:lnTo>
                    <a:pt x="0" y="18580"/>
                  </a:lnTo>
                  <a:lnTo>
                    <a:pt x="0" y="501751"/>
                  </a:lnTo>
                  <a:lnTo>
                    <a:pt x="1460" y="508983"/>
                  </a:lnTo>
                  <a:lnTo>
                    <a:pt x="5442" y="514889"/>
                  </a:lnTo>
                  <a:lnTo>
                    <a:pt x="11348" y="518871"/>
                  </a:lnTo>
                  <a:lnTo>
                    <a:pt x="18581" y="520331"/>
                  </a:lnTo>
                  <a:lnTo>
                    <a:pt x="1589398" y="520331"/>
                  </a:lnTo>
                  <a:lnTo>
                    <a:pt x="1596631" y="518871"/>
                  </a:lnTo>
                  <a:lnTo>
                    <a:pt x="1602537" y="514889"/>
                  </a:lnTo>
                  <a:lnTo>
                    <a:pt x="1606519" y="508983"/>
                  </a:lnTo>
                  <a:lnTo>
                    <a:pt x="1607980" y="501751"/>
                  </a:lnTo>
                  <a:lnTo>
                    <a:pt x="1607980" y="18580"/>
                  </a:lnTo>
                  <a:lnTo>
                    <a:pt x="1606519" y="11347"/>
                  </a:lnTo>
                  <a:lnTo>
                    <a:pt x="1602537" y="5441"/>
                  </a:lnTo>
                  <a:lnTo>
                    <a:pt x="1596631" y="1460"/>
                  </a:lnTo>
                  <a:lnTo>
                    <a:pt x="1589398" y="0"/>
                  </a:lnTo>
                  <a:close/>
                </a:path>
              </a:pathLst>
            </a:custGeom>
            <a:solidFill>
              <a:srgbClr val="C7673D">
                <a:alpha val="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913252" y="2331709"/>
              <a:ext cx="1585595" cy="520700"/>
            </a:xfrm>
            <a:custGeom>
              <a:avLst/>
              <a:gdLst/>
              <a:ahLst/>
              <a:cxnLst/>
              <a:rect l="l" t="t" r="r" b="b"/>
              <a:pathLst>
                <a:path w="1585595" h="520700">
                  <a:moveTo>
                    <a:pt x="1558328" y="0"/>
                  </a:moveTo>
                  <a:lnTo>
                    <a:pt x="27217" y="0"/>
                  </a:lnTo>
                  <a:lnTo>
                    <a:pt x="16623" y="2138"/>
                  </a:lnTo>
                  <a:lnTo>
                    <a:pt x="7971" y="7971"/>
                  </a:lnTo>
                  <a:lnTo>
                    <a:pt x="2138" y="16623"/>
                  </a:lnTo>
                  <a:lnTo>
                    <a:pt x="0" y="27218"/>
                  </a:lnTo>
                  <a:lnTo>
                    <a:pt x="0" y="493114"/>
                  </a:lnTo>
                  <a:lnTo>
                    <a:pt x="2138" y="503708"/>
                  </a:lnTo>
                  <a:lnTo>
                    <a:pt x="7971" y="512359"/>
                  </a:lnTo>
                  <a:lnTo>
                    <a:pt x="16623" y="518192"/>
                  </a:lnTo>
                  <a:lnTo>
                    <a:pt x="27217" y="520331"/>
                  </a:lnTo>
                  <a:lnTo>
                    <a:pt x="1558328" y="520331"/>
                  </a:lnTo>
                  <a:lnTo>
                    <a:pt x="1568922" y="518192"/>
                  </a:lnTo>
                  <a:lnTo>
                    <a:pt x="1577573" y="512359"/>
                  </a:lnTo>
                  <a:lnTo>
                    <a:pt x="1583406" y="503708"/>
                  </a:lnTo>
                  <a:lnTo>
                    <a:pt x="1585545" y="493114"/>
                  </a:lnTo>
                  <a:lnTo>
                    <a:pt x="1585545" y="27218"/>
                  </a:lnTo>
                  <a:lnTo>
                    <a:pt x="1583406" y="16623"/>
                  </a:lnTo>
                  <a:lnTo>
                    <a:pt x="1577573" y="7971"/>
                  </a:lnTo>
                  <a:lnTo>
                    <a:pt x="1568922" y="2138"/>
                  </a:lnTo>
                  <a:lnTo>
                    <a:pt x="1558328" y="0"/>
                  </a:lnTo>
                  <a:close/>
                </a:path>
              </a:pathLst>
            </a:custGeom>
            <a:solidFill>
              <a:srgbClr val="D8D8D8">
                <a:alpha val="4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584747" y="2331709"/>
              <a:ext cx="1608455" cy="520700"/>
            </a:xfrm>
            <a:custGeom>
              <a:avLst/>
              <a:gdLst/>
              <a:ahLst/>
              <a:cxnLst/>
              <a:rect l="l" t="t" r="r" b="b"/>
              <a:pathLst>
                <a:path w="1608454" h="520700">
                  <a:moveTo>
                    <a:pt x="1589398" y="0"/>
                  </a:moveTo>
                  <a:lnTo>
                    <a:pt x="18580" y="0"/>
                  </a:lnTo>
                  <a:lnTo>
                    <a:pt x="11347" y="1460"/>
                  </a:lnTo>
                  <a:lnTo>
                    <a:pt x="5441" y="5441"/>
                  </a:lnTo>
                  <a:lnTo>
                    <a:pt x="1460" y="11347"/>
                  </a:lnTo>
                  <a:lnTo>
                    <a:pt x="0" y="18580"/>
                  </a:lnTo>
                  <a:lnTo>
                    <a:pt x="0" y="501751"/>
                  </a:lnTo>
                  <a:lnTo>
                    <a:pt x="1460" y="508983"/>
                  </a:lnTo>
                  <a:lnTo>
                    <a:pt x="5441" y="514889"/>
                  </a:lnTo>
                  <a:lnTo>
                    <a:pt x="11347" y="518871"/>
                  </a:lnTo>
                  <a:lnTo>
                    <a:pt x="18580" y="520331"/>
                  </a:lnTo>
                  <a:lnTo>
                    <a:pt x="1589398" y="520331"/>
                  </a:lnTo>
                  <a:lnTo>
                    <a:pt x="1596630" y="518871"/>
                  </a:lnTo>
                  <a:lnTo>
                    <a:pt x="1602536" y="514889"/>
                  </a:lnTo>
                  <a:lnTo>
                    <a:pt x="1606518" y="508983"/>
                  </a:lnTo>
                  <a:lnTo>
                    <a:pt x="1607978" y="501751"/>
                  </a:lnTo>
                  <a:lnTo>
                    <a:pt x="1607978" y="18580"/>
                  </a:lnTo>
                  <a:lnTo>
                    <a:pt x="1606518" y="11347"/>
                  </a:lnTo>
                  <a:lnTo>
                    <a:pt x="1602536" y="5441"/>
                  </a:lnTo>
                  <a:lnTo>
                    <a:pt x="1596630" y="1460"/>
                  </a:lnTo>
                  <a:lnTo>
                    <a:pt x="1589398" y="0"/>
                  </a:lnTo>
                  <a:close/>
                </a:path>
              </a:pathLst>
            </a:custGeom>
            <a:solidFill>
              <a:srgbClr val="C7673D">
                <a:alpha val="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278678" y="2331709"/>
              <a:ext cx="1585595" cy="520700"/>
            </a:xfrm>
            <a:custGeom>
              <a:avLst/>
              <a:gdLst/>
              <a:ahLst/>
              <a:cxnLst/>
              <a:rect l="l" t="t" r="r" b="b"/>
              <a:pathLst>
                <a:path w="1585595" h="520700">
                  <a:moveTo>
                    <a:pt x="1558326" y="0"/>
                  </a:moveTo>
                  <a:lnTo>
                    <a:pt x="27217" y="0"/>
                  </a:lnTo>
                  <a:lnTo>
                    <a:pt x="16623" y="2138"/>
                  </a:lnTo>
                  <a:lnTo>
                    <a:pt x="7971" y="7971"/>
                  </a:lnTo>
                  <a:lnTo>
                    <a:pt x="2138" y="16623"/>
                  </a:lnTo>
                  <a:lnTo>
                    <a:pt x="0" y="27218"/>
                  </a:lnTo>
                  <a:lnTo>
                    <a:pt x="0" y="493114"/>
                  </a:lnTo>
                  <a:lnTo>
                    <a:pt x="2138" y="503708"/>
                  </a:lnTo>
                  <a:lnTo>
                    <a:pt x="7971" y="512359"/>
                  </a:lnTo>
                  <a:lnTo>
                    <a:pt x="16623" y="518192"/>
                  </a:lnTo>
                  <a:lnTo>
                    <a:pt x="27217" y="520331"/>
                  </a:lnTo>
                  <a:lnTo>
                    <a:pt x="1558326" y="520331"/>
                  </a:lnTo>
                  <a:lnTo>
                    <a:pt x="1568921" y="518192"/>
                  </a:lnTo>
                  <a:lnTo>
                    <a:pt x="1577573" y="512359"/>
                  </a:lnTo>
                  <a:lnTo>
                    <a:pt x="1583406" y="503708"/>
                  </a:lnTo>
                  <a:lnTo>
                    <a:pt x="1585545" y="493114"/>
                  </a:lnTo>
                  <a:lnTo>
                    <a:pt x="1585545" y="27218"/>
                  </a:lnTo>
                  <a:lnTo>
                    <a:pt x="1583406" y="16623"/>
                  </a:lnTo>
                  <a:lnTo>
                    <a:pt x="1577573" y="7971"/>
                  </a:lnTo>
                  <a:lnTo>
                    <a:pt x="1568921" y="2138"/>
                  </a:lnTo>
                  <a:lnTo>
                    <a:pt x="1558326" y="0"/>
                  </a:lnTo>
                  <a:close/>
                </a:path>
              </a:pathLst>
            </a:custGeom>
            <a:solidFill>
              <a:srgbClr val="D8D8D8">
                <a:alpha val="4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208837" y="2884805"/>
              <a:ext cx="1608455" cy="520700"/>
            </a:xfrm>
            <a:custGeom>
              <a:avLst/>
              <a:gdLst/>
              <a:ahLst/>
              <a:cxnLst/>
              <a:rect l="l" t="t" r="r" b="b"/>
              <a:pathLst>
                <a:path w="1608454" h="520700">
                  <a:moveTo>
                    <a:pt x="1589398" y="0"/>
                  </a:moveTo>
                  <a:lnTo>
                    <a:pt x="18580" y="0"/>
                  </a:lnTo>
                  <a:lnTo>
                    <a:pt x="11347" y="1460"/>
                  </a:lnTo>
                  <a:lnTo>
                    <a:pt x="5441" y="5441"/>
                  </a:lnTo>
                  <a:lnTo>
                    <a:pt x="1460" y="11347"/>
                  </a:lnTo>
                  <a:lnTo>
                    <a:pt x="0" y="18580"/>
                  </a:lnTo>
                  <a:lnTo>
                    <a:pt x="0" y="501751"/>
                  </a:lnTo>
                  <a:lnTo>
                    <a:pt x="1460" y="508983"/>
                  </a:lnTo>
                  <a:lnTo>
                    <a:pt x="5441" y="514889"/>
                  </a:lnTo>
                  <a:lnTo>
                    <a:pt x="11347" y="518871"/>
                  </a:lnTo>
                  <a:lnTo>
                    <a:pt x="18580" y="520331"/>
                  </a:lnTo>
                  <a:lnTo>
                    <a:pt x="1589398" y="520331"/>
                  </a:lnTo>
                  <a:lnTo>
                    <a:pt x="1596630" y="518871"/>
                  </a:lnTo>
                  <a:lnTo>
                    <a:pt x="1602536" y="514889"/>
                  </a:lnTo>
                  <a:lnTo>
                    <a:pt x="1606518" y="508983"/>
                  </a:lnTo>
                  <a:lnTo>
                    <a:pt x="1607978" y="501751"/>
                  </a:lnTo>
                  <a:lnTo>
                    <a:pt x="1607978" y="18580"/>
                  </a:lnTo>
                  <a:lnTo>
                    <a:pt x="1606518" y="11347"/>
                  </a:lnTo>
                  <a:lnTo>
                    <a:pt x="1602536" y="5441"/>
                  </a:lnTo>
                  <a:lnTo>
                    <a:pt x="1596630" y="1460"/>
                  </a:lnTo>
                  <a:lnTo>
                    <a:pt x="1589398" y="0"/>
                  </a:lnTo>
                  <a:close/>
                </a:path>
              </a:pathLst>
            </a:custGeom>
            <a:solidFill>
              <a:srgbClr val="C7673D">
                <a:alpha val="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902765" y="2884805"/>
              <a:ext cx="1585595" cy="520700"/>
            </a:xfrm>
            <a:custGeom>
              <a:avLst/>
              <a:gdLst/>
              <a:ahLst/>
              <a:cxnLst/>
              <a:rect l="l" t="t" r="r" b="b"/>
              <a:pathLst>
                <a:path w="1585595" h="520700">
                  <a:moveTo>
                    <a:pt x="1558328" y="0"/>
                  </a:moveTo>
                  <a:lnTo>
                    <a:pt x="27218" y="0"/>
                  </a:lnTo>
                  <a:lnTo>
                    <a:pt x="16623" y="2138"/>
                  </a:lnTo>
                  <a:lnTo>
                    <a:pt x="7971" y="7971"/>
                  </a:lnTo>
                  <a:lnTo>
                    <a:pt x="2138" y="16623"/>
                  </a:lnTo>
                  <a:lnTo>
                    <a:pt x="0" y="27218"/>
                  </a:lnTo>
                  <a:lnTo>
                    <a:pt x="0" y="493113"/>
                  </a:lnTo>
                  <a:lnTo>
                    <a:pt x="2138" y="503708"/>
                  </a:lnTo>
                  <a:lnTo>
                    <a:pt x="7971" y="512359"/>
                  </a:lnTo>
                  <a:lnTo>
                    <a:pt x="16623" y="518192"/>
                  </a:lnTo>
                  <a:lnTo>
                    <a:pt x="27218" y="520331"/>
                  </a:lnTo>
                  <a:lnTo>
                    <a:pt x="1558328" y="520331"/>
                  </a:lnTo>
                  <a:lnTo>
                    <a:pt x="1568922" y="518192"/>
                  </a:lnTo>
                  <a:lnTo>
                    <a:pt x="1577573" y="512359"/>
                  </a:lnTo>
                  <a:lnTo>
                    <a:pt x="1583406" y="503708"/>
                  </a:lnTo>
                  <a:lnTo>
                    <a:pt x="1585545" y="493113"/>
                  </a:lnTo>
                  <a:lnTo>
                    <a:pt x="1585545" y="27218"/>
                  </a:lnTo>
                  <a:lnTo>
                    <a:pt x="1583406" y="16623"/>
                  </a:lnTo>
                  <a:lnTo>
                    <a:pt x="1577573" y="7971"/>
                  </a:lnTo>
                  <a:lnTo>
                    <a:pt x="1568922" y="2138"/>
                  </a:lnTo>
                  <a:lnTo>
                    <a:pt x="1558328" y="0"/>
                  </a:lnTo>
                  <a:close/>
                </a:path>
              </a:pathLst>
            </a:custGeom>
            <a:solidFill>
              <a:srgbClr val="D8D8D8">
                <a:alpha val="4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574262" y="2884805"/>
              <a:ext cx="1608455" cy="520700"/>
            </a:xfrm>
            <a:custGeom>
              <a:avLst/>
              <a:gdLst/>
              <a:ahLst/>
              <a:cxnLst/>
              <a:rect l="l" t="t" r="r" b="b"/>
              <a:pathLst>
                <a:path w="1608454" h="520700">
                  <a:moveTo>
                    <a:pt x="1589398" y="0"/>
                  </a:moveTo>
                  <a:lnTo>
                    <a:pt x="18580" y="0"/>
                  </a:lnTo>
                  <a:lnTo>
                    <a:pt x="11347" y="1460"/>
                  </a:lnTo>
                  <a:lnTo>
                    <a:pt x="5441" y="5441"/>
                  </a:lnTo>
                  <a:lnTo>
                    <a:pt x="1460" y="11347"/>
                  </a:lnTo>
                  <a:lnTo>
                    <a:pt x="0" y="18580"/>
                  </a:lnTo>
                  <a:lnTo>
                    <a:pt x="0" y="501751"/>
                  </a:lnTo>
                  <a:lnTo>
                    <a:pt x="1460" y="508983"/>
                  </a:lnTo>
                  <a:lnTo>
                    <a:pt x="5441" y="514889"/>
                  </a:lnTo>
                  <a:lnTo>
                    <a:pt x="11347" y="518871"/>
                  </a:lnTo>
                  <a:lnTo>
                    <a:pt x="18580" y="520331"/>
                  </a:lnTo>
                  <a:lnTo>
                    <a:pt x="1589398" y="520331"/>
                  </a:lnTo>
                  <a:lnTo>
                    <a:pt x="1596630" y="518871"/>
                  </a:lnTo>
                  <a:lnTo>
                    <a:pt x="1602536" y="514889"/>
                  </a:lnTo>
                  <a:lnTo>
                    <a:pt x="1606518" y="508983"/>
                  </a:lnTo>
                  <a:lnTo>
                    <a:pt x="1607978" y="501751"/>
                  </a:lnTo>
                  <a:lnTo>
                    <a:pt x="1607978" y="18580"/>
                  </a:lnTo>
                  <a:lnTo>
                    <a:pt x="1606518" y="11347"/>
                  </a:lnTo>
                  <a:lnTo>
                    <a:pt x="1602536" y="5441"/>
                  </a:lnTo>
                  <a:lnTo>
                    <a:pt x="1596630" y="1460"/>
                  </a:lnTo>
                  <a:lnTo>
                    <a:pt x="1589398" y="0"/>
                  </a:lnTo>
                  <a:close/>
                </a:path>
              </a:pathLst>
            </a:custGeom>
            <a:solidFill>
              <a:srgbClr val="C7673D">
                <a:alpha val="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268192" y="2884805"/>
              <a:ext cx="1585595" cy="520700"/>
            </a:xfrm>
            <a:custGeom>
              <a:avLst/>
              <a:gdLst/>
              <a:ahLst/>
              <a:cxnLst/>
              <a:rect l="l" t="t" r="r" b="b"/>
              <a:pathLst>
                <a:path w="1585595" h="520700">
                  <a:moveTo>
                    <a:pt x="1558326" y="0"/>
                  </a:moveTo>
                  <a:lnTo>
                    <a:pt x="27217" y="0"/>
                  </a:lnTo>
                  <a:lnTo>
                    <a:pt x="16623" y="2138"/>
                  </a:lnTo>
                  <a:lnTo>
                    <a:pt x="7971" y="7971"/>
                  </a:lnTo>
                  <a:lnTo>
                    <a:pt x="2138" y="16623"/>
                  </a:lnTo>
                  <a:lnTo>
                    <a:pt x="0" y="27218"/>
                  </a:lnTo>
                  <a:lnTo>
                    <a:pt x="0" y="493113"/>
                  </a:lnTo>
                  <a:lnTo>
                    <a:pt x="2138" y="503708"/>
                  </a:lnTo>
                  <a:lnTo>
                    <a:pt x="7971" y="512359"/>
                  </a:lnTo>
                  <a:lnTo>
                    <a:pt x="16623" y="518192"/>
                  </a:lnTo>
                  <a:lnTo>
                    <a:pt x="27217" y="520331"/>
                  </a:lnTo>
                  <a:lnTo>
                    <a:pt x="1558326" y="520331"/>
                  </a:lnTo>
                  <a:lnTo>
                    <a:pt x="1568921" y="518192"/>
                  </a:lnTo>
                  <a:lnTo>
                    <a:pt x="1577573" y="512359"/>
                  </a:lnTo>
                  <a:lnTo>
                    <a:pt x="1583406" y="503708"/>
                  </a:lnTo>
                  <a:lnTo>
                    <a:pt x="1585545" y="493113"/>
                  </a:lnTo>
                  <a:lnTo>
                    <a:pt x="1585545" y="27218"/>
                  </a:lnTo>
                  <a:lnTo>
                    <a:pt x="1583406" y="16623"/>
                  </a:lnTo>
                  <a:lnTo>
                    <a:pt x="1577573" y="7971"/>
                  </a:lnTo>
                  <a:lnTo>
                    <a:pt x="1568921" y="2138"/>
                  </a:lnTo>
                  <a:lnTo>
                    <a:pt x="1558326" y="0"/>
                  </a:lnTo>
                  <a:close/>
                </a:path>
              </a:pathLst>
            </a:custGeom>
            <a:solidFill>
              <a:srgbClr val="D8D8D8">
                <a:alpha val="4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2208837" y="3457107"/>
              <a:ext cx="1608455" cy="520700"/>
            </a:xfrm>
            <a:custGeom>
              <a:avLst/>
              <a:gdLst/>
              <a:ahLst/>
              <a:cxnLst/>
              <a:rect l="l" t="t" r="r" b="b"/>
              <a:pathLst>
                <a:path w="1608454" h="520700">
                  <a:moveTo>
                    <a:pt x="1589398" y="0"/>
                  </a:moveTo>
                  <a:lnTo>
                    <a:pt x="18580" y="0"/>
                  </a:lnTo>
                  <a:lnTo>
                    <a:pt x="11347" y="1460"/>
                  </a:lnTo>
                  <a:lnTo>
                    <a:pt x="5441" y="5441"/>
                  </a:lnTo>
                  <a:lnTo>
                    <a:pt x="1460" y="11347"/>
                  </a:lnTo>
                  <a:lnTo>
                    <a:pt x="0" y="18580"/>
                  </a:lnTo>
                  <a:lnTo>
                    <a:pt x="0" y="501751"/>
                  </a:lnTo>
                  <a:lnTo>
                    <a:pt x="1460" y="508984"/>
                  </a:lnTo>
                  <a:lnTo>
                    <a:pt x="5441" y="514890"/>
                  </a:lnTo>
                  <a:lnTo>
                    <a:pt x="11347" y="518872"/>
                  </a:lnTo>
                  <a:lnTo>
                    <a:pt x="18580" y="520332"/>
                  </a:lnTo>
                  <a:lnTo>
                    <a:pt x="1589398" y="520332"/>
                  </a:lnTo>
                  <a:lnTo>
                    <a:pt x="1596630" y="518872"/>
                  </a:lnTo>
                  <a:lnTo>
                    <a:pt x="1602536" y="514890"/>
                  </a:lnTo>
                  <a:lnTo>
                    <a:pt x="1606518" y="508984"/>
                  </a:lnTo>
                  <a:lnTo>
                    <a:pt x="1607978" y="501751"/>
                  </a:lnTo>
                  <a:lnTo>
                    <a:pt x="1607978" y="18580"/>
                  </a:lnTo>
                  <a:lnTo>
                    <a:pt x="1606518" y="11347"/>
                  </a:lnTo>
                  <a:lnTo>
                    <a:pt x="1602536" y="5441"/>
                  </a:lnTo>
                  <a:lnTo>
                    <a:pt x="1596630" y="1460"/>
                  </a:lnTo>
                  <a:lnTo>
                    <a:pt x="1589398" y="0"/>
                  </a:lnTo>
                  <a:close/>
                </a:path>
              </a:pathLst>
            </a:custGeom>
            <a:solidFill>
              <a:srgbClr val="C7673D">
                <a:alpha val="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902765" y="3457107"/>
              <a:ext cx="1585595" cy="520700"/>
            </a:xfrm>
            <a:custGeom>
              <a:avLst/>
              <a:gdLst/>
              <a:ahLst/>
              <a:cxnLst/>
              <a:rect l="l" t="t" r="r" b="b"/>
              <a:pathLst>
                <a:path w="1585595" h="520700">
                  <a:moveTo>
                    <a:pt x="1558328" y="0"/>
                  </a:moveTo>
                  <a:lnTo>
                    <a:pt x="27218" y="0"/>
                  </a:lnTo>
                  <a:lnTo>
                    <a:pt x="16623" y="2139"/>
                  </a:lnTo>
                  <a:lnTo>
                    <a:pt x="7971" y="7972"/>
                  </a:lnTo>
                  <a:lnTo>
                    <a:pt x="2138" y="16624"/>
                  </a:lnTo>
                  <a:lnTo>
                    <a:pt x="0" y="27218"/>
                  </a:lnTo>
                  <a:lnTo>
                    <a:pt x="0" y="493114"/>
                  </a:lnTo>
                  <a:lnTo>
                    <a:pt x="2138" y="503708"/>
                  </a:lnTo>
                  <a:lnTo>
                    <a:pt x="7971" y="512360"/>
                  </a:lnTo>
                  <a:lnTo>
                    <a:pt x="16623" y="518193"/>
                  </a:lnTo>
                  <a:lnTo>
                    <a:pt x="27218" y="520332"/>
                  </a:lnTo>
                  <a:lnTo>
                    <a:pt x="1558328" y="520332"/>
                  </a:lnTo>
                  <a:lnTo>
                    <a:pt x="1568922" y="518193"/>
                  </a:lnTo>
                  <a:lnTo>
                    <a:pt x="1577573" y="512360"/>
                  </a:lnTo>
                  <a:lnTo>
                    <a:pt x="1583406" y="503708"/>
                  </a:lnTo>
                  <a:lnTo>
                    <a:pt x="1585545" y="493114"/>
                  </a:lnTo>
                  <a:lnTo>
                    <a:pt x="1585545" y="27218"/>
                  </a:lnTo>
                  <a:lnTo>
                    <a:pt x="1583406" y="16624"/>
                  </a:lnTo>
                  <a:lnTo>
                    <a:pt x="1577573" y="7972"/>
                  </a:lnTo>
                  <a:lnTo>
                    <a:pt x="1568922" y="2139"/>
                  </a:lnTo>
                  <a:lnTo>
                    <a:pt x="1558328" y="0"/>
                  </a:lnTo>
                  <a:close/>
                </a:path>
              </a:pathLst>
            </a:custGeom>
            <a:solidFill>
              <a:srgbClr val="D8D8D8">
                <a:alpha val="4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574262" y="3457107"/>
              <a:ext cx="1608455" cy="520700"/>
            </a:xfrm>
            <a:custGeom>
              <a:avLst/>
              <a:gdLst/>
              <a:ahLst/>
              <a:cxnLst/>
              <a:rect l="l" t="t" r="r" b="b"/>
              <a:pathLst>
                <a:path w="1608454" h="520700">
                  <a:moveTo>
                    <a:pt x="1589398" y="0"/>
                  </a:moveTo>
                  <a:lnTo>
                    <a:pt x="18580" y="0"/>
                  </a:lnTo>
                  <a:lnTo>
                    <a:pt x="11347" y="1460"/>
                  </a:lnTo>
                  <a:lnTo>
                    <a:pt x="5441" y="5441"/>
                  </a:lnTo>
                  <a:lnTo>
                    <a:pt x="1460" y="11347"/>
                  </a:lnTo>
                  <a:lnTo>
                    <a:pt x="0" y="18580"/>
                  </a:lnTo>
                  <a:lnTo>
                    <a:pt x="0" y="501751"/>
                  </a:lnTo>
                  <a:lnTo>
                    <a:pt x="1460" y="508984"/>
                  </a:lnTo>
                  <a:lnTo>
                    <a:pt x="5441" y="514890"/>
                  </a:lnTo>
                  <a:lnTo>
                    <a:pt x="11347" y="518872"/>
                  </a:lnTo>
                  <a:lnTo>
                    <a:pt x="18580" y="520332"/>
                  </a:lnTo>
                  <a:lnTo>
                    <a:pt x="1589398" y="520332"/>
                  </a:lnTo>
                  <a:lnTo>
                    <a:pt x="1596630" y="518872"/>
                  </a:lnTo>
                  <a:lnTo>
                    <a:pt x="1602536" y="514890"/>
                  </a:lnTo>
                  <a:lnTo>
                    <a:pt x="1606518" y="508984"/>
                  </a:lnTo>
                  <a:lnTo>
                    <a:pt x="1607978" y="501751"/>
                  </a:lnTo>
                  <a:lnTo>
                    <a:pt x="1607978" y="18580"/>
                  </a:lnTo>
                  <a:lnTo>
                    <a:pt x="1606518" y="11347"/>
                  </a:lnTo>
                  <a:lnTo>
                    <a:pt x="1602536" y="5441"/>
                  </a:lnTo>
                  <a:lnTo>
                    <a:pt x="1596630" y="1460"/>
                  </a:lnTo>
                  <a:lnTo>
                    <a:pt x="1589398" y="0"/>
                  </a:lnTo>
                  <a:close/>
                </a:path>
              </a:pathLst>
            </a:custGeom>
            <a:solidFill>
              <a:srgbClr val="C7673D">
                <a:alpha val="66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268192" y="3457107"/>
              <a:ext cx="1585595" cy="520700"/>
            </a:xfrm>
            <a:custGeom>
              <a:avLst/>
              <a:gdLst/>
              <a:ahLst/>
              <a:cxnLst/>
              <a:rect l="l" t="t" r="r" b="b"/>
              <a:pathLst>
                <a:path w="1585595" h="520700">
                  <a:moveTo>
                    <a:pt x="1558326" y="0"/>
                  </a:moveTo>
                  <a:lnTo>
                    <a:pt x="27217" y="0"/>
                  </a:lnTo>
                  <a:lnTo>
                    <a:pt x="16623" y="2139"/>
                  </a:lnTo>
                  <a:lnTo>
                    <a:pt x="7971" y="7972"/>
                  </a:lnTo>
                  <a:lnTo>
                    <a:pt x="2138" y="16624"/>
                  </a:lnTo>
                  <a:lnTo>
                    <a:pt x="0" y="27218"/>
                  </a:lnTo>
                  <a:lnTo>
                    <a:pt x="0" y="493114"/>
                  </a:lnTo>
                  <a:lnTo>
                    <a:pt x="2138" y="503708"/>
                  </a:lnTo>
                  <a:lnTo>
                    <a:pt x="7971" y="512360"/>
                  </a:lnTo>
                  <a:lnTo>
                    <a:pt x="16623" y="518193"/>
                  </a:lnTo>
                  <a:lnTo>
                    <a:pt x="27217" y="520332"/>
                  </a:lnTo>
                  <a:lnTo>
                    <a:pt x="1558326" y="520332"/>
                  </a:lnTo>
                  <a:lnTo>
                    <a:pt x="1568921" y="518193"/>
                  </a:lnTo>
                  <a:lnTo>
                    <a:pt x="1577573" y="512360"/>
                  </a:lnTo>
                  <a:lnTo>
                    <a:pt x="1583406" y="503708"/>
                  </a:lnTo>
                  <a:lnTo>
                    <a:pt x="1585545" y="493114"/>
                  </a:lnTo>
                  <a:lnTo>
                    <a:pt x="1585545" y="27218"/>
                  </a:lnTo>
                  <a:lnTo>
                    <a:pt x="1583406" y="16624"/>
                  </a:lnTo>
                  <a:lnTo>
                    <a:pt x="1577573" y="7972"/>
                  </a:lnTo>
                  <a:lnTo>
                    <a:pt x="1568921" y="2139"/>
                  </a:lnTo>
                  <a:lnTo>
                    <a:pt x="1558326" y="0"/>
                  </a:lnTo>
                  <a:close/>
                </a:path>
              </a:pathLst>
            </a:custGeom>
            <a:solidFill>
              <a:srgbClr val="D8D8D8">
                <a:alpha val="4666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2420470" y="1856739"/>
            <a:ext cx="113157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5595" marR="5080" indent="-30353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 MT"/>
                <a:cs typeface="Arial MT"/>
              </a:rPr>
              <a:t>Smart</a:t>
            </a:r>
            <a:r>
              <a:rPr dirty="0" sz="1000" spc="-45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dairy</a:t>
            </a:r>
            <a:r>
              <a:rPr dirty="0" sz="1000" spc="-40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farming </a:t>
            </a:r>
            <a:r>
              <a:rPr dirty="0" sz="1000" spc="-260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solutions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52763" y="2423667"/>
            <a:ext cx="71564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80645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 MT"/>
                <a:cs typeface="Arial MT"/>
              </a:rPr>
              <a:t>Livestock </a:t>
            </a:r>
            <a:r>
              <a:rPr dirty="0" sz="1000">
                <a:latin typeface="Arial MT"/>
                <a:cs typeface="Arial MT"/>
              </a:rPr>
              <a:t> m</a:t>
            </a:r>
            <a:r>
              <a:rPr dirty="0" sz="1000" spc="-10">
                <a:latin typeface="Arial MT"/>
                <a:cs typeface="Arial MT"/>
              </a:rPr>
              <a:t>a</a:t>
            </a:r>
            <a:r>
              <a:rPr dirty="0" sz="1000">
                <a:latin typeface="Arial MT"/>
                <a:cs typeface="Arial MT"/>
              </a:rPr>
              <a:t>rk</a:t>
            </a:r>
            <a:r>
              <a:rPr dirty="0" sz="1000" spc="-10">
                <a:latin typeface="Arial MT"/>
                <a:cs typeface="Arial MT"/>
              </a:rPr>
              <a:t>e</a:t>
            </a:r>
            <a:r>
              <a:rPr dirty="0" sz="1000" spc="-5">
                <a:latin typeface="Arial MT"/>
                <a:cs typeface="Arial MT"/>
              </a:rPr>
              <a:t>t</a:t>
            </a:r>
            <a:r>
              <a:rPr dirty="0" sz="1000" spc="-10">
                <a:latin typeface="Arial MT"/>
                <a:cs typeface="Arial MT"/>
              </a:rPr>
              <a:t>p</a:t>
            </a:r>
            <a:r>
              <a:rPr dirty="0" sz="1000">
                <a:latin typeface="Arial MT"/>
                <a:cs typeface="Arial MT"/>
              </a:rPr>
              <a:t>l</a:t>
            </a:r>
            <a:r>
              <a:rPr dirty="0" sz="1000" spc="-10">
                <a:latin typeface="Arial MT"/>
                <a:cs typeface="Arial MT"/>
              </a:rPr>
              <a:t>a</a:t>
            </a:r>
            <a:r>
              <a:rPr dirty="0" sz="1000">
                <a:latin typeface="Arial MT"/>
                <a:cs typeface="Arial MT"/>
              </a:rPr>
              <a:t>ce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642416" y="3560572"/>
            <a:ext cx="71564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80645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 MT"/>
                <a:cs typeface="Arial MT"/>
              </a:rPr>
              <a:t>Livestock </a:t>
            </a:r>
            <a:r>
              <a:rPr dirty="0" sz="1000">
                <a:latin typeface="Arial MT"/>
                <a:cs typeface="Arial MT"/>
              </a:rPr>
              <a:t> m</a:t>
            </a:r>
            <a:r>
              <a:rPr dirty="0" sz="1000" spc="-10">
                <a:latin typeface="Arial MT"/>
                <a:cs typeface="Arial MT"/>
              </a:rPr>
              <a:t>a</a:t>
            </a:r>
            <a:r>
              <a:rPr dirty="0" sz="1000">
                <a:latin typeface="Arial MT"/>
                <a:cs typeface="Arial MT"/>
              </a:rPr>
              <a:t>rk</a:t>
            </a:r>
            <a:r>
              <a:rPr dirty="0" sz="1000" spc="-10">
                <a:latin typeface="Arial MT"/>
                <a:cs typeface="Arial MT"/>
              </a:rPr>
              <a:t>e</a:t>
            </a:r>
            <a:r>
              <a:rPr dirty="0" sz="1000" spc="-5">
                <a:latin typeface="Arial MT"/>
                <a:cs typeface="Arial MT"/>
              </a:rPr>
              <a:t>t</a:t>
            </a:r>
            <a:r>
              <a:rPr dirty="0" sz="1000" spc="-10">
                <a:latin typeface="Arial MT"/>
                <a:cs typeface="Arial MT"/>
              </a:rPr>
              <a:t>p</a:t>
            </a:r>
            <a:r>
              <a:rPr dirty="0" sz="1000">
                <a:latin typeface="Arial MT"/>
                <a:cs typeface="Arial MT"/>
              </a:rPr>
              <a:t>l</a:t>
            </a:r>
            <a:r>
              <a:rPr dirty="0" sz="1000" spc="-10">
                <a:latin typeface="Arial MT"/>
                <a:cs typeface="Arial MT"/>
              </a:rPr>
              <a:t>a</a:t>
            </a:r>
            <a:r>
              <a:rPr dirty="0" sz="1000">
                <a:latin typeface="Arial MT"/>
                <a:cs typeface="Arial MT"/>
              </a:rPr>
              <a:t>ce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328760" y="2954020"/>
            <a:ext cx="138366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52120" marR="5080" indent="-440055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 MT"/>
                <a:cs typeface="Arial MT"/>
              </a:rPr>
              <a:t>Dairy farm </a:t>
            </a:r>
            <a:r>
              <a:rPr dirty="0" sz="1000" spc="-10">
                <a:latin typeface="Arial MT"/>
                <a:cs typeface="Arial MT"/>
              </a:rPr>
              <a:t>management </a:t>
            </a:r>
            <a:r>
              <a:rPr dirty="0" sz="1000" spc="-265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software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851560" y="3560572"/>
            <a:ext cx="110299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3855" marR="5080" indent="-35179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 MT"/>
                <a:cs typeface="Arial MT"/>
              </a:rPr>
              <a:t>Commission</a:t>
            </a:r>
            <a:r>
              <a:rPr dirty="0" sz="1000" spc="-5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based </a:t>
            </a:r>
            <a:r>
              <a:rPr dirty="0" sz="1000" spc="-260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pricing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881217" y="2438907"/>
            <a:ext cx="110299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3855" marR="5080" indent="-35179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 MT"/>
                <a:cs typeface="Arial MT"/>
              </a:rPr>
              <a:t>Commission</a:t>
            </a:r>
            <a:r>
              <a:rPr dirty="0" sz="1000" spc="-5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based </a:t>
            </a:r>
            <a:r>
              <a:rPr dirty="0" sz="1000" spc="-260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pricing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882375" y="2978404"/>
            <a:ext cx="106489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4805" marR="5080" indent="-33274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Arial MT"/>
                <a:cs typeface="Arial MT"/>
              </a:rPr>
              <a:t>Tr</a:t>
            </a:r>
            <a:r>
              <a:rPr dirty="0" sz="1000" spc="-10">
                <a:latin typeface="Arial MT"/>
                <a:cs typeface="Arial MT"/>
              </a:rPr>
              <a:t>an</a:t>
            </a:r>
            <a:r>
              <a:rPr dirty="0" sz="1000">
                <a:latin typeface="Arial MT"/>
                <a:cs typeface="Arial MT"/>
              </a:rPr>
              <a:t>s</a:t>
            </a:r>
            <a:r>
              <a:rPr dirty="0" sz="1000" spc="-10">
                <a:latin typeface="Arial MT"/>
                <a:cs typeface="Arial MT"/>
              </a:rPr>
              <a:t>a</a:t>
            </a:r>
            <a:r>
              <a:rPr dirty="0" sz="1000">
                <a:latin typeface="Arial MT"/>
                <a:cs typeface="Arial MT"/>
              </a:rPr>
              <a:t>c</a:t>
            </a:r>
            <a:r>
              <a:rPr dirty="0" sz="1000" spc="-5">
                <a:latin typeface="Arial MT"/>
                <a:cs typeface="Arial MT"/>
              </a:rPr>
              <a:t>t</a:t>
            </a:r>
            <a:r>
              <a:rPr dirty="0" sz="1000">
                <a:latin typeface="Arial MT"/>
                <a:cs typeface="Arial MT"/>
              </a:rPr>
              <a:t>i</a:t>
            </a:r>
            <a:r>
              <a:rPr dirty="0" sz="1000" spc="-10">
                <a:latin typeface="Arial MT"/>
                <a:cs typeface="Arial MT"/>
              </a:rPr>
              <a:t>o</a:t>
            </a:r>
            <a:r>
              <a:rPr dirty="0" sz="1000">
                <a:latin typeface="Arial MT"/>
                <a:cs typeface="Arial MT"/>
              </a:rPr>
              <a:t>n</a:t>
            </a:r>
            <a:r>
              <a:rPr dirty="0" sz="1000" spc="-10">
                <a:latin typeface="Arial MT"/>
                <a:cs typeface="Arial MT"/>
              </a:rPr>
              <a:t> ba</a:t>
            </a:r>
            <a:r>
              <a:rPr dirty="0" sz="1000">
                <a:latin typeface="Arial MT"/>
                <a:cs typeface="Arial MT"/>
              </a:rPr>
              <a:t>s</a:t>
            </a:r>
            <a:r>
              <a:rPr dirty="0" sz="1000" spc="-10">
                <a:latin typeface="Arial MT"/>
                <a:cs typeface="Arial MT"/>
              </a:rPr>
              <a:t>e</a:t>
            </a:r>
            <a:r>
              <a:rPr dirty="0" sz="1000">
                <a:latin typeface="Arial MT"/>
                <a:cs typeface="Arial MT"/>
              </a:rPr>
              <a:t>d  </a:t>
            </a:r>
            <a:r>
              <a:rPr dirty="0" sz="1000" spc="-5">
                <a:latin typeface="Arial MT"/>
                <a:cs typeface="Arial MT"/>
              </a:rPr>
              <a:t>pricing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882930" y="1850644"/>
            <a:ext cx="107442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7112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 MT"/>
                <a:cs typeface="Arial MT"/>
              </a:rPr>
              <a:t>Transaction </a:t>
            </a:r>
            <a:r>
              <a:rPr dirty="0" sz="1000" spc="-10">
                <a:latin typeface="Arial MT"/>
                <a:cs typeface="Arial MT"/>
              </a:rPr>
              <a:t>and </a:t>
            </a:r>
            <a:r>
              <a:rPr dirty="0" sz="1000" spc="-5">
                <a:latin typeface="Arial MT"/>
                <a:cs typeface="Arial MT"/>
              </a:rPr>
              <a:t> commission</a:t>
            </a:r>
            <a:r>
              <a:rPr dirty="0" sz="1000" spc="-5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based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19587" y="1917700"/>
            <a:ext cx="78740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 MT"/>
                <a:cs typeface="Arial MT"/>
              </a:rPr>
              <a:t>Dairy</a:t>
            </a:r>
            <a:r>
              <a:rPr dirty="0" sz="1000" spc="-55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farmers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186482" y="2429764"/>
            <a:ext cx="96710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7800" marR="5080" indent="-1651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latin typeface="Arial MT"/>
                <a:cs typeface="Arial MT"/>
              </a:rPr>
              <a:t>L</a:t>
            </a:r>
            <a:r>
              <a:rPr dirty="0" sz="1000">
                <a:latin typeface="Arial MT"/>
                <a:cs typeface="Arial MT"/>
              </a:rPr>
              <a:t>iv</a:t>
            </a:r>
            <a:r>
              <a:rPr dirty="0" sz="1000" spc="-10">
                <a:latin typeface="Arial MT"/>
                <a:cs typeface="Arial MT"/>
              </a:rPr>
              <a:t>e</a:t>
            </a:r>
            <a:r>
              <a:rPr dirty="0" sz="1000">
                <a:latin typeface="Arial MT"/>
                <a:cs typeface="Arial MT"/>
              </a:rPr>
              <a:t>s</a:t>
            </a:r>
            <a:r>
              <a:rPr dirty="0" sz="1000" spc="-5">
                <a:latin typeface="Arial MT"/>
                <a:cs typeface="Arial MT"/>
              </a:rPr>
              <a:t>t</a:t>
            </a:r>
            <a:r>
              <a:rPr dirty="0" sz="1000" spc="-10">
                <a:latin typeface="Arial MT"/>
                <a:cs typeface="Arial MT"/>
              </a:rPr>
              <a:t>o</a:t>
            </a:r>
            <a:r>
              <a:rPr dirty="0" sz="1000">
                <a:latin typeface="Arial MT"/>
                <a:cs typeface="Arial MT"/>
              </a:rPr>
              <a:t>ck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bu</a:t>
            </a:r>
            <a:r>
              <a:rPr dirty="0" sz="1000">
                <a:latin typeface="Arial MT"/>
                <a:cs typeface="Arial MT"/>
              </a:rPr>
              <a:t>y</a:t>
            </a:r>
            <a:r>
              <a:rPr dirty="0" sz="1000" spc="-10">
                <a:latin typeface="Arial MT"/>
                <a:cs typeface="Arial MT"/>
              </a:rPr>
              <a:t>e</a:t>
            </a:r>
            <a:r>
              <a:rPr dirty="0" sz="1000">
                <a:latin typeface="Arial MT"/>
                <a:cs typeface="Arial MT"/>
              </a:rPr>
              <a:t>rs  </a:t>
            </a:r>
            <a:r>
              <a:rPr dirty="0" sz="1000" spc="-10">
                <a:latin typeface="Arial MT"/>
                <a:cs typeface="Arial MT"/>
              </a:rPr>
              <a:t>and</a:t>
            </a:r>
            <a:r>
              <a:rPr dirty="0" sz="1000" spc="-25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sellers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330065" y="3042411"/>
            <a:ext cx="78740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 MT"/>
                <a:cs typeface="Arial MT"/>
              </a:rPr>
              <a:t>Dairy</a:t>
            </a:r>
            <a:r>
              <a:rPr dirty="0" sz="1000" spc="-55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farmers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232140" y="3560572"/>
            <a:ext cx="96710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7800" marR="5080" indent="-1651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latin typeface="Arial MT"/>
                <a:cs typeface="Arial MT"/>
              </a:rPr>
              <a:t>L</a:t>
            </a:r>
            <a:r>
              <a:rPr dirty="0" sz="1000">
                <a:latin typeface="Arial MT"/>
                <a:cs typeface="Arial MT"/>
              </a:rPr>
              <a:t>iv</a:t>
            </a:r>
            <a:r>
              <a:rPr dirty="0" sz="1000" spc="-10">
                <a:latin typeface="Arial MT"/>
                <a:cs typeface="Arial MT"/>
              </a:rPr>
              <a:t>e</a:t>
            </a:r>
            <a:r>
              <a:rPr dirty="0" sz="1000">
                <a:latin typeface="Arial MT"/>
                <a:cs typeface="Arial MT"/>
              </a:rPr>
              <a:t>s</a:t>
            </a:r>
            <a:r>
              <a:rPr dirty="0" sz="1000" spc="-5">
                <a:latin typeface="Arial MT"/>
                <a:cs typeface="Arial MT"/>
              </a:rPr>
              <a:t>t</a:t>
            </a:r>
            <a:r>
              <a:rPr dirty="0" sz="1000" spc="-10">
                <a:latin typeface="Arial MT"/>
                <a:cs typeface="Arial MT"/>
              </a:rPr>
              <a:t>o</a:t>
            </a:r>
            <a:r>
              <a:rPr dirty="0" sz="1000">
                <a:latin typeface="Arial MT"/>
                <a:cs typeface="Arial MT"/>
              </a:rPr>
              <a:t>ck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bu</a:t>
            </a:r>
            <a:r>
              <a:rPr dirty="0" sz="1000">
                <a:latin typeface="Arial MT"/>
                <a:cs typeface="Arial MT"/>
              </a:rPr>
              <a:t>y</a:t>
            </a:r>
            <a:r>
              <a:rPr dirty="0" sz="1000" spc="-10">
                <a:latin typeface="Arial MT"/>
                <a:cs typeface="Arial MT"/>
              </a:rPr>
              <a:t>e</a:t>
            </a:r>
            <a:r>
              <a:rPr dirty="0" sz="1000">
                <a:latin typeface="Arial MT"/>
                <a:cs typeface="Arial MT"/>
              </a:rPr>
              <a:t>rs  </a:t>
            </a:r>
            <a:r>
              <a:rPr dirty="0" sz="1000" spc="-10">
                <a:latin typeface="Arial MT"/>
                <a:cs typeface="Arial MT"/>
              </a:rPr>
              <a:t>and</a:t>
            </a:r>
            <a:r>
              <a:rPr dirty="0" sz="1000" spc="-25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sellers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450575" y="1844548"/>
            <a:ext cx="125349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651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 MT"/>
                <a:cs typeface="Arial MT"/>
              </a:rPr>
              <a:t>Comprehensive dairy </a:t>
            </a:r>
            <a:r>
              <a:rPr dirty="0" sz="1000" spc="-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m</a:t>
            </a:r>
            <a:r>
              <a:rPr dirty="0" sz="1000" spc="-10">
                <a:latin typeface="Arial MT"/>
                <a:cs typeface="Arial MT"/>
              </a:rPr>
              <a:t>anage</a:t>
            </a:r>
            <a:r>
              <a:rPr dirty="0" sz="1000">
                <a:latin typeface="Arial MT"/>
                <a:cs typeface="Arial MT"/>
              </a:rPr>
              <a:t>m</a:t>
            </a:r>
            <a:r>
              <a:rPr dirty="0" sz="1000" spc="-10">
                <a:latin typeface="Arial MT"/>
                <a:cs typeface="Arial MT"/>
              </a:rPr>
              <a:t>en</a:t>
            </a:r>
            <a:r>
              <a:rPr dirty="0" sz="1000">
                <a:latin typeface="Arial MT"/>
                <a:cs typeface="Arial MT"/>
              </a:rPr>
              <a:t>t</a:t>
            </a:r>
            <a:r>
              <a:rPr dirty="0" sz="1000" spc="-10">
                <a:latin typeface="Arial MT"/>
                <a:cs typeface="Arial MT"/>
              </a:rPr>
              <a:t> p</a:t>
            </a:r>
            <a:r>
              <a:rPr dirty="0" sz="1000">
                <a:latin typeface="Arial MT"/>
                <a:cs typeface="Arial MT"/>
              </a:rPr>
              <a:t>l</a:t>
            </a:r>
            <a:r>
              <a:rPr dirty="0" sz="1000" spc="-10">
                <a:latin typeface="Arial MT"/>
                <a:cs typeface="Arial MT"/>
              </a:rPr>
              <a:t>a</a:t>
            </a:r>
            <a:r>
              <a:rPr dirty="0" sz="1000" spc="-5">
                <a:latin typeface="Arial MT"/>
                <a:cs typeface="Arial MT"/>
              </a:rPr>
              <a:t>tf</a:t>
            </a:r>
            <a:r>
              <a:rPr dirty="0" sz="1000" spc="-10">
                <a:latin typeface="Arial MT"/>
                <a:cs typeface="Arial MT"/>
              </a:rPr>
              <a:t>o</a:t>
            </a:r>
            <a:r>
              <a:rPr dirty="0" sz="1000">
                <a:latin typeface="Arial MT"/>
                <a:cs typeface="Arial MT"/>
              </a:rPr>
              <a:t>rm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438030" y="2496820"/>
            <a:ext cx="12839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Arial MT"/>
                <a:cs typeface="Arial MT"/>
              </a:rPr>
              <a:t>First</a:t>
            </a:r>
            <a:r>
              <a:rPr dirty="0" sz="1000" spc="-40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mover</a:t>
            </a:r>
            <a:r>
              <a:rPr dirty="0" sz="1000" spc="-2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advantage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420726" y="2966211"/>
            <a:ext cx="130365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3210" marR="5080" indent="-271145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 MT"/>
                <a:cs typeface="Arial MT"/>
              </a:rPr>
              <a:t>Real</a:t>
            </a:r>
            <a:r>
              <a:rPr dirty="0" sz="1000" spc="-25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time</a:t>
            </a:r>
            <a:r>
              <a:rPr dirty="0" sz="1000" spc="-30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data</a:t>
            </a:r>
            <a:r>
              <a:rPr dirty="0" sz="1000" spc="-25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insights </a:t>
            </a:r>
            <a:r>
              <a:rPr dirty="0" sz="1000" spc="-26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and</a:t>
            </a:r>
            <a:r>
              <a:rPr dirty="0" sz="1000" spc="-20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analytics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608641" y="3560572"/>
            <a:ext cx="98361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683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Arial MT"/>
                <a:cs typeface="Arial MT"/>
              </a:rPr>
              <a:t>Strong focus on </a:t>
            </a:r>
            <a:r>
              <a:rPr dirty="0" sz="1000" spc="-265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customer</a:t>
            </a:r>
            <a:r>
              <a:rPr dirty="0" sz="1000" spc="-65">
                <a:latin typeface="Arial MT"/>
                <a:cs typeface="Arial MT"/>
              </a:rPr>
              <a:t> </a:t>
            </a:r>
            <a:r>
              <a:rPr dirty="0" sz="1000" spc="-5">
                <a:latin typeface="Arial MT"/>
                <a:cs typeface="Arial MT"/>
              </a:rPr>
              <a:t>service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21920" y="1366992"/>
            <a:ext cx="8804910" cy="2708275"/>
            <a:chOff x="121920" y="1366992"/>
            <a:chExt cx="8804910" cy="2708275"/>
          </a:xfrm>
        </p:grpSpPr>
        <p:sp>
          <p:nvSpPr>
            <p:cNvPr id="41" name="object 41"/>
            <p:cNvSpPr/>
            <p:nvPr/>
          </p:nvSpPr>
          <p:spPr>
            <a:xfrm>
              <a:off x="146260" y="1697000"/>
              <a:ext cx="8770620" cy="8255"/>
            </a:xfrm>
            <a:custGeom>
              <a:avLst/>
              <a:gdLst/>
              <a:ahLst/>
              <a:cxnLst/>
              <a:rect l="l" t="t" r="r" b="b"/>
              <a:pathLst>
                <a:path w="8770620" h="8255">
                  <a:moveTo>
                    <a:pt x="0" y="0"/>
                  </a:moveTo>
                  <a:lnTo>
                    <a:pt x="8770610" y="7987"/>
                  </a:lnTo>
                </a:path>
              </a:pathLst>
            </a:custGeom>
            <a:ln w="19050">
              <a:solidFill>
                <a:srgbClr val="3F3151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20" y="2810255"/>
              <a:ext cx="1941576" cy="62484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46260" y="2835127"/>
              <a:ext cx="1837689" cy="520065"/>
            </a:xfrm>
            <a:custGeom>
              <a:avLst/>
              <a:gdLst/>
              <a:ahLst/>
              <a:cxnLst/>
              <a:rect l="l" t="t" r="r" b="b"/>
              <a:pathLst>
                <a:path w="1837689" h="520064">
                  <a:moveTo>
                    <a:pt x="1830146" y="0"/>
                  </a:moveTo>
                  <a:lnTo>
                    <a:pt x="7153" y="0"/>
                  </a:lnTo>
                  <a:lnTo>
                    <a:pt x="0" y="7153"/>
                  </a:lnTo>
                  <a:lnTo>
                    <a:pt x="0" y="15977"/>
                  </a:lnTo>
                  <a:lnTo>
                    <a:pt x="0" y="512784"/>
                  </a:lnTo>
                  <a:lnTo>
                    <a:pt x="7153" y="519936"/>
                  </a:lnTo>
                  <a:lnTo>
                    <a:pt x="1830146" y="519936"/>
                  </a:lnTo>
                  <a:lnTo>
                    <a:pt x="1837300" y="512784"/>
                  </a:lnTo>
                  <a:lnTo>
                    <a:pt x="1837300" y="7153"/>
                  </a:lnTo>
                  <a:lnTo>
                    <a:pt x="1830146" y="0"/>
                  </a:lnTo>
                  <a:close/>
                </a:path>
              </a:pathLst>
            </a:custGeom>
            <a:solidFill>
              <a:srgbClr val="D6E3B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0" y="3374135"/>
              <a:ext cx="1938527" cy="624840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46260" y="3398300"/>
              <a:ext cx="1836420" cy="520065"/>
            </a:xfrm>
            <a:custGeom>
              <a:avLst/>
              <a:gdLst/>
              <a:ahLst/>
              <a:cxnLst/>
              <a:rect l="l" t="t" r="r" b="b"/>
              <a:pathLst>
                <a:path w="1836420" h="520064">
                  <a:moveTo>
                    <a:pt x="1828846" y="0"/>
                  </a:moveTo>
                  <a:lnTo>
                    <a:pt x="7153" y="0"/>
                  </a:lnTo>
                  <a:lnTo>
                    <a:pt x="0" y="7153"/>
                  </a:lnTo>
                  <a:lnTo>
                    <a:pt x="0" y="15977"/>
                  </a:lnTo>
                  <a:lnTo>
                    <a:pt x="0" y="512782"/>
                  </a:lnTo>
                  <a:lnTo>
                    <a:pt x="7153" y="519936"/>
                  </a:lnTo>
                  <a:lnTo>
                    <a:pt x="1828846" y="519936"/>
                  </a:lnTo>
                  <a:lnTo>
                    <a:pt x="1836000" y="512782"/>
                  </a:lnTo>
                  <a:lnTo>
                    <a:pt x="1836000" y="7153"/>
                  </a:lnTo>
                  <a:lnTo>
                    <a:pt x="1828846" y="0"/>
                  </a:lnTo>
                  <a:close/>
                </a:path>
              </a:pathLst>
            </a:custGeom>
            <a:solidFill>
              <a:srgbClr val="D6E3B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920" y="1682495"/>
              <a:ext cx="1938527" cy="624839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46260" y="1708120"/>
              <a:ext cx="1836420" cy="520065"/>
            </a:xfrm>
            <a:custGeom>
              <a:avLst/>
              <a:gdLst/>
              <a:ahLst/>
              <a:cxnLst/>
              <a:rect l="l" t="t" r="r" b="b"/>
              <a:pathLst>
                <a:path w="1836420" h="520064">
                  <a:moveTo>
                    <a:pt x="1828846" y="0"/>
                  </a:moveTo>
                  <a:lnTo>
                    <a:pt x="7153" y="0"/>
                  </a:lnTo>
                  <a:lnTo>
                    <a:pt x="0" y="7153"/>
                  </a:lnTo>
                  <a:lnTo>
                    <a:pt x="0" y="15979"/>
                  </a:lnTo>
                  <a:lnTo>
                    <a:pt x="0" y="512782"/>
                  </a:lnTo>
                  <a:lnTo>
                    <a:pt x="7153" y="519936"/>
                  </a:lnTo>
                  <a:lnTo>
                    <a:pt x="1828846" y="519936"/>
                  </a:lnTo>
                  <a:lnTo>
                    <a:pt x="1836000" y="512782"/>
                  </a:lnTo>
                  <a:lnTo>
                    <a:pt x="1836000" y="7153"/>
                  </a:lnTo>
                  <a:lnTo>
                    <a:pt x="1828846" y="0"/>
                  </a:lnTo>
                  <a:close/>
                </a:path>
              </a:pathLst>
            </a:custGeom>
            <a:solidFill>
              <a:srgbClr val="D6E3B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920" y="2255519"/>
              <a:ext cx="1938527" cy="624839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46260" y="2279956"/>
              <a:ext cx="1836420" cy="520065"/>
            </a:xfrm>
            <a:custGeom>
              <a:avLst/>
              <a:gdLst/>
              <a:ahLst/>
              <a:cxnLst/>
              <a:rect l="l" t="t" r="r" b="b"/>
              <a:pathLst>
                <a:path w="1836420" h="520064">
                  <a:moveTo>
                    <a:pt x="1828846" y="0"/>
                  </a:moveTo>
                  <a:lnTo>
                    <a:pt x="7153" y="0"/>
                  </a:lnTo>
                  <a:lnTo>
                    <a:pt x="0" y="7153"/>
                  </a:lnTo>
                  <a:lnTo>
                    <a:pt x="0" y="15979"/>
                  </a:lnTo>
                  <a:lnTo>
                    <a:pt x="0" y="512782"/>
                  </a:lnTo>
                  <a:lnTo>
                    <a:pt x="7153" y="519936"/>
                  </a:lnTo>
                  <a:lnTo>
                    <a:pt x="1828846" y="519936"/>
                  </a:lnTo>
                  <a:lnTo>
                    <a:pt x="1836000" y="512782"/>
                  </a:lnTo>
                  <a:lnTo>
                    <a:pt x="1836000" y="7153"/>
                  </a:lnTo>
                  <a:lnTo>
                    <a:pt x="1828846" y="0"/>
                  </a:lnTo>
                  <a:close/>
                </a:path>
              </a:pathLst>
            </a:custGeom>
            <a:solidFill>
              <a:srgbClr val="D6E3B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0" name="object 5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264" y="3179063"/>
              <a:ext cx="917448" cy="70713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9328" y="3517391"/>
              <a:ext cx="1191768" cy="557784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8808" y="2886455"/>
              <a:ext cx="1417320" cy="45415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6615" y="2340863"/>
              <a:ext cx="1469136" cy="41757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3192" y="1770887"/>
              <a:ext cx="1374647" cy="390144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2217787" y="1376517"/>
              <a:ext cx="1480185" cy="276860"/>
            </a:xfrm>
            <a:custGeom>
              <a:avLst/>
              <a:gdLst/>
              <a:ahLst/>
              <a:cxnLst/>
              <a:rect l="l" t="t" r="r" b="b"/>
              <a:pathLst>
                <a:path w="1480185" h="276860">
                  <a:moveTo>
                    <a:pt x="1433922" y="0"/>
                  </a:moveTo>
                  <a:lnTo>
                    <a:pt x="46097" y="0"/>
                  </a:lnTo>
                  <a:lnTo>
                    <a:pt x="28154" y="3622"/>
                  </a:lnTo>
                  <a:lnTo>
                    <a:pt x="13501" y="13501"/>
                  </a:lnTo>
                  <a:lnTo>
                    <a:pt x="3622" y="28154"/>
                  </a:lnTo>
                  <a:lnTo>
                    <a:pt x="0" y="46097"/>
                  </a:lnTo>
                  <a:lnTo>
                    <a:pt x="0" y="230482"/>
                  </a:lnTo>
                  <a:lnTo>
                    <a:pt x="3622" y="248424"/>
                  </a:lnTo>
                  <a:lnTo>
                    <a:pt x="13501" y="263077"/>
                  </a:lnTo>
                  <a:lnTo>
                    <a:pt x="28154" y="272955"/>
                  </a:lnTo>
                  <a:lnTo>
                    <a:pt x="46097" y="276578"/>
                  </a:lnTo>
                  <a:lnTo>
                    <a:pt x="1433922" y="276578"/>
                  </a:lnTo>
                  <a:lnTo>
                    <a:pt x="1451865" y="272955"/>
                  </a:lnTo>
                  <a:lnTo>
                    <a:pt x="1466518" y="263077"/>
                  </a:lnTo>
                  <a:lnTo>
                    <a:pt x="1476397" y="248424"/>
                  </a:lnTo>
                  <a:lnTo>
                    <a:pt x="1480019" y="230482"/>
                  </a:lnTo>
                  <a:lnTo>
                    <a:pt x="1480019" y="46097"/>
                  </a:lnTo>
                  <a:lnTo>
                    <a:pt x="1476397" y="28154"/>
                  </a:lnTo>
                  <a:lnTo>
                    <a:pt x="1466518" y="13501"/>
                  </a:lnTo>
                  <a:lnTo>
                    <a:pt x="1451865" y="3622"/>
                  </a:lnTo>
                  <a:lnTo>
                    <a:pt x="1433922" y="0"/>
                  </a:lnTo>
                  <a:close/>
                </a:path>
              </a:pathLst>
            </a:custGeom>
            <a:solidFill>
              <a:srgbClr val="EAEA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2217787" y="1376517"/>
              <a:ext cx="1480185" cy="276860"/>
            </a:xfrm>
            <a:custGeom>
              <a:avLst/>
              <a:gdLst/>
              <a:ahLst/>
              <a:cxnLst/>
              <a:rect l="l" t="t" r="r" b="b"/>
              <a:pathLst>
                <a:path w="1480185" h="276860">
                  <a:moveTo>
                    <a:pt x="0" y="46096"/>
                  </a:moveTo>
                  <a:lnTo>
                    <a:pt x="3622" y="28153"/>
                  </a:lnTo>
                  <a:lnTo>
                    <a:pt x="13501" y="13501"/>
                  </a:lnTo>
                  <a:lnTo>
                    <a:pt x="28153" y="3622"/>
                  </a:lnTo>
                  <a:lnTo>
                    <a:pt x="46096" y="0"/>
                  </a:lnTo>
                  <a:lnTo>
                    <a:pt x="1433923" y="0"/>
                  </a:lnTo>
                  <a:lnTo>
                    <a:pt x="1451866" y="3622"/>
                  </a:lnTo>
                  <a:lnTo>
                    <a:pt x="1466518" y="13501"/>
                  </a:lnTo>
                  <a:lnTo>
                    <a:pt x="1476397" y="28153"/>
                  </a:lnTo>
                  <a:lnTo>
                    <a:pt x="1480020" y="46096"/>
                  </a:lnTo>
                  <a:lnTo>
                    <a:pt x="1480020" y="230481"/>
                  </a:lnTo>
                  <a:lnTo>
                    <a:pt x="1476397" y="248424"/>
                  </a:lnTo>
                  <a:lnTo>
                    <a:pt x="1466518" y="263076"/>
                  </a:lnTo>
                  <a:lnTo>
                    <a:pt x="1451866" y="272955"/>
                  </a:lnTo>
                  <a:lnTo>
                    <a:pt x="1433923" y="276578"/>
                  </a:lnTo>
                  <a:lnTo>
                    <a:pt x="46096" y="276578"/>
                  </a:lnTo>
                  <a:lnTo>
                    <a:pt x="28153" y="272955"/>
                  </a:lnTo>
                  <a:lnTo>
                    <a:pt x="13501" y="263076"/>
                  </a:lnTo>
                  <a:lnTo>
                    <a:pt x="3622" y="248424"/>
                  </a:lnTo>
                  <a:lnTo>
                    <a:pt x="0" y="230481"/>
                  </a:lnTo>
                  <a:lnTo>
                    <a:pt x="0" y="46096"/>
                  </a:lnTo>
                  <a:close/>
                </a:path>
              </a:pathLst>
            </a:custGeom>
            <a:ln w="19050">
              <a:solidFill>
                <a:srgbClr val="76923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7" name="object 57"/>
          <p:cNvSpPr txBox="1"/>
          <p:nvPr/>
        </p:nvSpPr>
        <p:spPr>
          <a:xfrm>
            <a:off x="2336290" y="1417320"/>
            <a:ext cx="124269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 b="1">
                <a:latin typeface="Arial"/>
                <a:cs typeface="Arial"/>
              </a:rPr>
              <a:t>Product</a:t>
            </a:r>
            <a:r>
              <a:rPr dirty="0" sz="1100" spc="-30" b="1">
                <a:latin typeface="Arial"/>
                <a:cs typeface="Arial"/>
              </a:rPr>
              <a:t> </a:t>
            </a:r>
            <a:r>
              <a:rPr dirty="0" sz="1100" b="1">
                <a:latin typeface="Arial"/>
                <a:cs typeface="Arial"/>
              </a:rPr>
              <a:t>/</a:t>
            </a:r>
            <a:r>
              <a:rPr dirty="0" sz="1100" spc="-35" b="1">
                <a:latin typeface="Arial"/>
                <a:cs typeface="Arial"/>
              </a:rPr>
              <a:t> </a:t>
            </a:r>
            <a:r>
              <a:rPr dirty="0" sz="1100" spc="-5" b="1">
                <a:latin typeface="Arial"/>
                <a:cs typeface="Arial"/>
              </a:rPr>
              <a:t>Services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3989811" y="1366992"/>
            <a:ext cx="1426845" cy="295910"/>
            <a:chOff x="3989811" y="1366992"/>
            <a:chExt cx="1426845" cy="295910"/>
          </a:xfrm>
        </p:grpSpPr>
        <p:sp>
          <p:nvSpPr>
            <p:cNvPr id="59" name="object 59"/>
            <p:cNvSpPr/>
            <p:nvPr/>
          </p:nvSpPr>
          <p:spPr>
            <a:xfrm>
              <a:off x="3999336" y="1376517"/>
              <a:ext cx="1407795" cy="276860"/>
            </a:xfrm>
            <a:custGeom>
              <a:avLst/>
              <a:gdLst/>
              <a:ahLst/>
              <a:cxnLst/>
              <a:rect l="l" t="t" r="r" b="b"/>
              <a:pathLst>
                <a:path w="1407795" h="276860">
                  <a:moveTo>
                    <a:pt x="1361450" y="0"/>
                  </a:moveTo>
                  <a:lnTo>
                    <a:pt x="46097" y="0"/>
                  </a:lnTo>
                  <a:lnTo>
                    <a:pt x="28153" y="3622"/>
                  </a:lnTo>
                  <a:lnTo>
                    <a:pt x="13501" y="13501"/>
                  </a:lnTo>
                  <a:lnTo>
                    <a:pt x="3622" y="28154"/>
                  </a:lnTo>
                  <a:lnTo>
                    <a:pt x="0" y="46098"/>
                  </a:lnTo>
                  <a:lnTo>
                    <a:pt x="0" y="230480"/>
                  </a:lnTo>
                  <a:lnTo>
                    <a:pt x="3622" y="248423"/>
                  </a:lnTo>
                  <a:lnTo>
                    <a:pt x="13501" y="263076"/>
                  </a:lnTo>
                  <a:lnTo>
                    <a:pt x="28153" y="272955"/>
                  </a:lnTo>
                  <a:lnTo>
                    <a:pt x="46097" y="276578"/>
                  </a:lnTo>
                  <a:lnTo>
                    <a:pt x="1361450" y="276578"/>
                  </a:lnTo>
                  <a:lnTo>
                    <a:pt x="1379393" y="272955"/>
                  </a:lnTo>
                  <a:lnTo>
                    <a:pt x="1394046" y="263076"/>
                  </a:lnTo>
                  <a:lnTo>
                    <a:pt x="1403926" y="248423"/>
                  </a:lnTo>
                  <a:lnTo>
                    <a:pt x="1407548" y="230480"/>
                  </a:lnTo>
                  <a:lnTo>
                    <a:pt x="1407548" y="46098"/>
                  </a:lnTo>
                  <a:lnTo>
                    <a:pt x="1403926" y="28154"/>
                  </a:lnTo>
                  <a:lnTo>
                    <a:pt x="1394046" y="13501"/>
                  </a:lnTo>
                  <a:lnTo>
                    <a:pt x="1379393" y="3622"/>
                  </a:lnTo>
                  <a:lnTo>
                    <a:pt x="1361450" y="0"/>
                  </a:lnTo>
                  <a:close/>
                </a:path>
              </a:pathLst>
            </a:custGeom>
            <a:solidFill>
              <a:srgbClr val="EAEA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3999336" y="1376517"/>
              <a:ext cx="1407795" cy="276860"/>
            </a:xfrm>
            <a:custGeom>
              <a:avLst/>
              <a:gdLst/>
              <a:ahLst/>
              <a:cxnLst/>
              <a:rect l="l" t="t" r="r" b="b"/>
              <a:pathLst>
                <a:path w="1407795" h="276860">
                  <a:moveTo>
                    <a:pt x="0" y="46097"/>
                  </a:moveTo>
                  <a:lnTo>
                    <a:pt x="3622" y="28154"/>
                  </a:lnTo>
                  <a:lnTo>
                    <a:pt x="13501" y="13501"/>
                  </a:lnTo>
                  <a:lnTo>
                    <a:pt x="28154" y="3622"/>
                  </a:lnTo>
                  <a:lnTo>
                    <a:pt x="46097" y="0"/>
                  </a:lnTo>
                  <a:lnTo>
                    <a:pt x="1361451" y="0"/>
                  </a:lnTo>
                  <a:lnTo>
                    <a:pt x="1379394" y="3622"/>
                  </a:lnTo>
                  <a:lnTo>
                    <a:pt x="1394047" y="13501"/>
                  </a:lnTo>
                  <a:lnTo>
                    <a:pt x="1403926" y="28154"/>
                  </a:lnTo>
                  <a:lnTo>
                    <a:pt x="1407549" y="46097"/>
                  </a:lnTo>
                  <a:lnTo>
                    <a:pt x="1407549" y="230480"/>
                  </a:lnTo>
                  <a:lnTo>
                    <a:pt x="1403926" y="248423"/>
                  </a:lnTo>
                  <a:lnTo>
                    <a:pt x="1394047" y="263076"/>
                  </a:lnTo>
                  <a:lnTo>
                    <a:pt x="1379394" y="272955"/>
                  </a:lnTo>
                  <a:lnTo>
                    <a:pt x="1361451" y="276578"/>
                  </a:lnTo>
                  <a:lnTo>
                    <a:pt x="46097" y="276578"/>
                  </a:lnTo>
                  <a:lnTo>
                    <a:pt x="28154" y="272955"/>
                  </a:lnTo>
                  <a:lnTo>
                    <a:pt x="13501" y="263076"/>
                  </a:lnTo>
                  <a:lnTo>
                    <a:pt x="3622" y="248423"/>
                  </a:lnTo>
                  <a:lnTo>
                    <a:pt x="0" y="230480"/>
                  </a:lnTo>
                  <a:lnTo>
                    <a:pt x="0" y="46097"/>
                  </a:lnTo>
                  <a:close/>
                </a:path>
              </a:pathLst>
            </a:custGeom>
            <a:ln w="19050">
              <a:solidFill>
                <a:srgbClr val="76923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1" name="object 61"/>
          <p:cNvSpPr txBox="1"/>
          <p:nvPr/>
        </p:nvSpPr>
        <p:spPr>
          <a:xfrm>
            <a:off x="4142723" y="1417320"/>
            <a:ext cx="112077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 b="1">
                <a:latin typeface="Arial"/>
                <a:cs typeface="Arial"/>
              </a:rPr>
              <a:t>Target</a:t>
            </a:r>
            <a:r>
              <a:rPr dirty="0" sz="1100" spc="-40" b="1">
                <a:latin typeface="Arial"/>
                <a:cs typeface="Arial"/>
              </a:rPr>
              <a:t> </a:t>
            </a:r>
            <a:r>
              <a:rPr dirty="0" sz="1100" spc="-5" b="1">
                <a:latin typeface="Arial"/>
                <a:cs typeface="Arial"/>
              </a:rPr>
              <a:t>Audience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5678125" y="1366992"/>
            <a:ext cx="1429385" cy="295910"/>
            <a:chOff x="5678125" y="1366992"/>
            <a:chExt cx="1429385" cy="295910"/>
          </a:xfrm>
        </p:grpSpPr>
        <p:sp>
          <p:nvSpPr>
            <p:cNvPr id="63" name="object 63"/>
            <p:cNvSpPr/>
            <p:nvPr/>
          </p:nvSpPr>
          <p:spPr>
            <a:xfrm>
              <a:off x="5687650" y="1376517"/>
              <a:ext cx="1410335" cy="276860"/>
            </a:xfrm>
            <a:custGeom>
              <a:avLst/>
              <a:gdLst/>
              <a:ahLst/>
              <a:cxnLst/>
              <a:rect l="l" t="t" r="r" b="b"/>
              <a:pathLst>
                <a:path w="1410334" h="276860">
                  <a:moveTo>
                    <a:pt x="1364188" y="0"/>
                  </a:moveTo>
                  <a:lnTo>
                    <a:pt x="46097" y="0"/>
                  </a:lnTo>
                  <a:lnTo>
                    <a:pt x="28154" y="3622"/>
                  </a:lnTo>
                  <a:lnTo>
                    <a:pt x="13501" y="13501"/>
                  </a:lnTo>
                  <a:lnTo>
                    <a:pt x="3622" y="28154"/>
                  </a:lnTo>
                  <a:lnTo>
                    <a:pt x="0" y="46097"/>
                  </a:lnTo>
                  <a:lnTo>
                    <a:pt x="0" y="230482"/>
                  </a:lnTo>
                  <a:lnTo>
                    <a:pt x="3622" y="248424"/>
                  </a:lnTo>
                  <a:lnTo>
                    <a:pt x="13501" y="263077"/>
                  </a:lnTo>
                  <a:lnTo>
                    <a:pt x="28154" y="272955"/>
                  </a:lnTo>
                  <a:lnTo>
                    <a:pt x="46097" y="276578"/>
                  </a:lnTo>
                  <a:lnTo>
                    <a:pt x="1364188" y="276578"/>
                  </a:lnTo>
                  <a:lnTo>
                    <a:pt x="1382131" y="272955"/>
                  </a:lnTo>
                  <a:lnTo>
                    <a:pt x="1396783" y="263077"/>
                  </a:lnTo>
                  <a:lnTo>
                    <a:pt x="1406661" y="248424"/>
                  </a:lnTo>
                  <a:lnTo>
                    <a:pt x="1410284" y="230482"/>
                  </a:lnTo>
                  <a:lnTo>
                    <a:pt x="1410284" y="46097"/>
                  </a:lnTo>
                  <a:lnTo>
                    <a:pt x="1406661" y="28154"/>
                  </a:lnTo>
                  <a:lnTo>
                    <a:pt x="1396783" y="13501"/>
                  </a:lnTo>
                  <a:lnTo>
                    <a:pt x="1382131" y="3622"/>
                  </a:lnTo>
                  <a:lnTo>
                    <a:pt x="1364188" y="0"/>
                  </a:lnTo>
                  <a:close/>
                </a:path>
              </a:pathLst>
            </a:custGeom>
            <a:solidFill>
              <a:srgbClr val="EAEA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5687650" y="1376517"/>
              <a:ext cx="1410335" cy="276860"/>
            </a:xfrm>
            <a:custGeom>
              <a:avLst/>
              <a:gdLst/>
              <a:ahLst/>
              <a:cxnLst/>
              <a:rect l="l" t="t" r="r" b="b"/>
              <a:pathLst>
                <a:path w="1410334" h="276860">
                  <a:moveTo>
                    <a:pt x="0" y="46096"/>
                  </a:moveTo>
                  <a:lnTo>
                    <a:pt x="3622" y="28153"/>
                  </a:lnTo>
                  <a:lnTo>
                    <a:pt x="13501" y="13501"/>
                  </a:lnTo>
                  <a:lnTo>
                    <a:pt x="28153" y="3622"/>
                  </a:lnTo>
                  <a:lnTo>
                    <a:pt x="46096" y="0"/>
                  </a:lnTo>
                  <a:lnTo>
                    <a:pt x="1364188" y="0"/>
                  </a:lnTo>
                  <a:lnTo>
                    <a:pt x="1382130" y="3622"/>
                  </a:lnTo>
                  <a:lnTo>
                    <a:pt x="1396782" y="13501"/>
                  </a:lnTo>
                  <a:lnTo>
                    <a:pt x="1406661" y="28153"/>
                  </a:lnTo>
                  <a:lnTo>
                    <a:pt x="1410284" y="46096"/>
                  </a:lnTo>
                  <a:lnTo>
                    <a:pt x="1410284" y="230481"/>
                  </a:lnTo>
                  <a:lnTo>
                    <a:pt x="1406661" y="248424"/>
                  </a:lnTo>
                  <a:lnTo>
                    <a:pt x="1396782" y="263076"/>
                  </a:lnTo>
                  <a:lnTo>
                    <a:pt x="1382130" y="272955"/>
                  </a:lnTo>
                  <a:lnTo>
                    <a:pt x="1364188" y="276578"/>
                  </a:lnTo>
                  <a:lnTo>
                    <a:pt x="46096" y="276578"/>
                  </a:lnTo>
                  <a:lnTo>
                    <a:pt x="28153" y="272955"/>
                  </a:lnTo>
                  <a:lnTo>
                    <a:pt x="13501" y="263076"/>
                  </a:lnTo>
                  <a:lnTo>
                    <a:pt x="3622" y="248424"/>
                  </a:lnTo>
                  <a:lnTo>
                    <a:pt x="0" y="230481"/>
                  </a:lnTo>
                  <a:lnTo>
                    <a:pt x="0" y="46096"/>
                  </a:lnTo>
                  <a:close/>
                </a:path>
              </a:pathLst>
            </a:custGeom>
            <a:ln w="19050">
              <a:solidFill>
                <a:srgbClr val="76923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5" name="object 65"/>
          <p:cNvSpPr txBox="1"/>
          <p:nvPr/>
        </p:nvSpPr>
        <p:spPr>
          <a:xfrm>
            <a:off x="5880030" y="1417320"/>
            <a:ext cx="102552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 b="1">
                <a:latin typeface="Arial"/>
                <a:cs typeface="Arial"/>
              </a:rPr>
              <a:t>Price</a:t>
            </a:r>
            <a:r>
              <a:rPr dirty="0" sz="1100" spc="-55" b="1">
                <a:latin typeface="Arial"/>
                <a:cs typeface="Arial"/>
              </a:rPr>
              <a:t> </a:t>
            </a:r>
            <a:r>
              <a:rPr dirty="0" sz="1100" spc="-5" b="1">
                <a:latin typeface="Arial"/>
                <a:cs typeface="Arial"/>
              </a:rPr>
              <a:t>Structure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7377214" y="1366992"/>
            <a:ext cx="1459230" cy="295910"/>
            <a:chOff x="7377214" y="1366992"/>
            <a:chExt cx="1459230" cy="295910"/>
          </a:xfrm>
        </p:grpSpPr>
        <p:sp>
          <p:nvSpPr>
            <p:cNvPr id="67" name="object 67"/>
            <p:cNvSpPr/>
            <p:nvPr/>
          </p:nvSpPr>
          <p:spPr>
            <a:xfrm>
              <a:off x="7386739" y="1376517"/>
              <a:ext cx="1440180" cy="276860"/>
            </a:xfrm>
            <a:custGeom>
              <a:avLst/>
              <a:gdLst/>
              <a:ahLst/>
              <a:cxnLst/>
              <a:rect l="l" t="t" r="r" b="b"/>
              <a:pathLst>
                <a:path w="1440179" h="276860">
                  <a:moveTo>
                    <a:pt x="1393901" y="0"/>
                  </a:moveTo>
                  <a:lnTo>
                    <a:pt x="46097" y="0"/>
                  </a:lnTo>
                  <a:lnTo>
                    <a:pt x="28153" y="3622"/>
                  </a:lnTo>
                  <a:lnTo>
                    <a:pt x="13501" y="13501"/>
                  </a:lnTo>
                  <a:lnTo>
                    <a:pt x="3622" y="28154"/>
                  </a:lnTo>
                  <a:lnTo>
                    <a:pt x="0" y="46098"/>
                  </a:lnTo>
                  <a:lnTo>
                    <a:pt x="0" y="230480"/>
                  </a:lnTo>
                  <a:lnTo>
                    <a:pt x="3622" y="248424"/>
                  </a:lnTo>
                  <a:lnTo>
                    <a:pt x="13501" y="263076"/>
                  </a:lnTo>
                  <a:lnTo>
                    <a:pt x="28153" y="272955"/>
                  </a:lnTo>
                  <a:lnTo>
                    <a:pt x="46097" y="276578"/>
                  </a:lnTo>
                  <a:lnTo>
                    <a:pt x="1393901" y="276578"/>
                  </a:lnTo>
                  <a:lnTo>
                    <a:pt x="1411844" y="272955"/>
                  </a:lnTo>
                  <a:lnTo>
                    <a:pt x="1426497" y="263076"/>
                  </a:lnTo>
                  <a:lnTo>
                    <a:pt x="1436377" y="248424"/>
                  </a:lnTo>
                  <a:lnTo>
                    <a:pt x="1439999" y="230480"/>
                  </a:lnTo>
                  <a:lnTo>
                    <a:pt x="1439999" y="46098"/>
                  </a:lnTo>
                  <a:lnTo>
                    <a:pt x="1436377" y="28154"/>
                  </a:lnTo>
                  <a:lnTo>
                    <a:pt x="1426497" y="13501"/>
                  </a:lnTo>
                  <a:lnTo>
                    <a:pt x="1411844" y="3622"/>
                  </a:lnTo>
                  <a:lnTo>
                    <a:pt x="1393901" y="0"/>
                  </a:lnTo>
                  <a:close/>
                </a:path>
              </a:pathLst>
            </a:custGeom>
            <a:solidFill>
              <a:srgbClr val="EAEA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7386739" y="1376517"/>
              <a:ext cx="1440180" cy="276860"/>
            </a:xfrm>
            <a:custGeom>
              <a:avLst/>
              <a:gdLst/>
              <a:ahLst/>
              <a:cxnLst/>
              <a:rect l="l" t="t" r="r" b="b"/>
              <a:pathLst>
                <a:path w="1440179" h="276860">
                  <a:moveTo>
                    <a:pt x="0" y="46097"/>
                  </a:moveTo>
                  <a:lnTo>
                    <a:pt x="3622" y="28154"/>
                  </a:lnTo>
                  <a:lnTo>
                    <a:pt x="13501" y="13501"/>
                  </a:lnTo>
                  <a:lnTo>
                    <a:pt x="28154" y="3622"/>
                  </a:lnTo>
                  <a:lnTo>
                    <a:pt x="46097" y="0"/>
                  </a:lnTo>
                  <a:lnTo>
                    <a:pt x="1393902" y="0"/>
                  </a:lnTo>
                  <a:lnTo>
                    <a:pt x="1411845" y="3622"/>
                  </a:lnTo>
                  <a:lnTo>
                    <a:pt x="1426498" y="13501"/>
                  </a:lnTo>
                  <a:lnTo>
                    <a:pt x="1436377" y="28154"/>
                  </a:lnTo>
                  <a:lnTo>
                    <a:pt x="1440000" y="46097"/>
                  </a:lnTo>
                  <a:lnTo>
                    <a:pt x="1440000" y="230480"/>
                  </a:lnTo>
                  <a:lnTo>
                    <a:pt x="1436377" y="248423"/>
                  </a:lnTo>
                  <a:lnTo>
                    <a:pt x="1426498" y="263076"/>
                  </a:lnTo>
                  <a:lnTo>
                    <a:pt x="1411845" y="272955"/>
                  </a:lnTo>
                  <a:lnTo>
                    <a:pt x="1393902" y="276578"/>
                  </a:lnTo>
                  <a:lnTo>
                    <a:pt x="46097" y="276578"/>
                  </a:lnTo>
                  <a:lnTo>
                    <a:pt x="28154" y="272955"/>
                  </a:lnTo>
                  <a:lnTo>
                    <a:pt x="13501" y="263076"/>
                  </a:lnTo>
                  <a:lnTo>
                    <a:pt x="3622" y="248423"/>
                  </a:lnTo>
                  <a:lnTo>
                    <a:pt x="0" y="230480"/>
                  </a:lnTo>
                  <a:lnTo>
                    <a:pt x="0" y="46097"/>
                  </a:lnTo>
                  <a:close/>
                </a:path>
              </a:pathLst>
            </a:custGeom>
            <a:ln w="19050">
              <a:solidFill>
                <a:srgbClr val="76923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9" name="object 69"/>
          <p:cNvSpPr txBox="1"/>
          <p:nvPr/>
        </p:nvSpPr>
        <p:spPr>
          <a:xfrm>
            <a:off x="7588418" y="1417320"/>
            <a:ext cx="1036319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5" b="1">
                <a:latin typeface="Arial"/>
                <a:cs typeface="Arial"/>
              </a:rPr>
              <a:t>K</a:t>
            </a:r>
            <a:r>
              <a:rPr dirty="0" sz="1100" b="1">
                <a:latin typeface="Arial"/>
                <a:cs typeface="Arial"/>
              </a:rPr>
              <a:t>ey</a:t>
            </a:r>
            <a:r>
              <a:rPr dirty="0" sz="1100" spc="-10" b="1">
                <a:latin typeface="Arial"/>
                <a:cs typeface="Arial"/>
              </a:rPr>
              <a:t> </a:t>
            </a:r>
            <a:r>
              <a:rPr dirty="0" sz="1100" spc="5" b="1">
                <a:latin typeface="Arial"/>
                <a:cs typeface="Arial"/>
              </a:rPr>
              <a:t>A</a:t>
            </a:r>
            <a:r>
              <a:rPr dirty="0" sz="1100" b="1">
                <a:latin typeface="Arial"/>
                <a:cs typeface="Arial"/>
              </a:rPr>
              <a:t>dvan</a:t>
            </a:r>
            <a:r>
              <a:rPr dirty="0" sz="1100" spc="-5" b="1">
                <a:latin typeface="Arial"/>
                <a:cs typeface="Arial"/>
              </a:rPr>
              <a:t>t</a:t>
            </a:r>
            <a:r>
              <a:rPr dirty="0" sz="1100" b="1">
                <a:latin typeface="Arial"/>
                <a:cs typeface="Arial"/>
              </a:rPr>
              <a:t>age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70" name="object 7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9144000" cy="51419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2023-11-30T10:45:52Z</dcterms:created>
  <dcterms:modified xsi:type="dcterms:W3CDTF">2023-11-30T10:45:52Z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2023-11-09T00:00:00Z</vt:filetime>
  </property>
  <property fmtid="{D5CDD505-2E9C-101B-9397-08002B2CF9AE}" pid="3" name="LastSaved">
    <vt:filetime>2023-11-30T00:00:00Z</vt:filetime>
  </property>
</Properties>
</file>