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7772400" cx="10058400"/>
  <p:notesSz cx="10058400" cy="7772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GoogleSlidesCustomDataVersion2">
      <go:slidesCustomData xmlns:go="http://customooxmlschemas.google.com/" r:id="rId34" roundtripDataSignature="AMtx7mifxuPYrw1q/rU/dthe59NL2/7P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9ECA116-9B95-4176-92A2-389DF590EBA0}">
  <a:tblStyle styleId="{69ECA116-9B95-4176-92A2-389DF590EBA0}"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0: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0: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1: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2: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2: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3: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3: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4: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4: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6: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6: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7: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7: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8: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8: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9: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9: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2: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0: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0: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1: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1: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2: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2: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3: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3: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4: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4: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5: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5: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6: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6: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7: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7: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3: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5: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6: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6: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7: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8: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8: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9: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9: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9"/>
          <p:cNvSpPr txBox="1"/>
          <p:nvPr>
            <p:ph type="title"/>
          </p:nvPr>
        </p:nvSpPr>
        <p:spPr>
          <a:xfrm>
            <a:off x="-11061" y="4121"/>
            <a:ext cx="9871663" cy="124528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950">
                <a:solidFill>
                  <a:srgbClr val="119CE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9"/>
          <p:cNvSpPr txBox="1"/>
          <p:nvPr>
            <p:ph idx="1" type="body"/>
          </p:nvPr>
        </p:nvSpPr>
        <p:spPr>
          <a:xfrm>
            <a:off x="153474" y="1276546"/>
            <a:ext cx="5805805" cy="208724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95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 name="Google Shape;14;p29"/>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9"/>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9"/>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7" name="Shape 17"/>
        <p:cNvGrpSpPr/>
        <p:nvPr/>
      </p:nvGrpSpPr>
      <p:grpSpPr>
        <a:xfrm>
          <a:off x="0" y="0"/>
          <a:ext cx="0" cy="0"/>
          <a:chOff x="0" y="0"/>
          <a:chExt cx="0" cy="0"/>
        </a:xfrm>
      </p:grpSpPr>
      <p:sp>
        <p:nvSpPr>
          <p:cNvPr id="18" name="Google Shape;18;p30"/>
          <p:cNvSpPr txBox="1"/>
          <p:nvPr>
            <p:ph type="title"/>
          </p:nvPr>
        </p:nvSpPr>
        <p:spPr>
          <a:xfrm>
            <a:off x="-11061" y="4121"/>
            <a:ext cx="9871663" cy="124528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950">
                <a:solidFill>
                  <a:srgbClr val="119CE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0"/>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0"/>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0"/>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2" name="Shape 22"/>
        <p:cNvGrpSpPr/>
        <p:nvPr/>
      </p:nvGrpSpPr>
      <p:grpSpPr>
        <a:xfrm>
          <a:off x="0" y="0"/>
          <a:ext cx="0" cy="0"/>
          <a:chOff x="0" y="0"/>
          <a:chExt cx="0" cy="0"/>
        </a:xfrm>
      </p:grpSpPr>
      <p:sp>
        <p:nvSpPr>
          <p:cNvPr id="23" name="Google Shape;23;p31"/>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1"/>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1"/>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6" name="Shape 26"/>
        <p:cNvGrpSpPr/>
        <p:nvPr/>
      </p:nvGrpSpPr>
      <p:grpSpPr>
        <a:xfrm>
          <a:off x="0" y="0"/>
          <a:ext cx="0" cy="0"/>
          <a:chOff x="0" y="0"/>
          <a:chExt cx="0" cy="0"/>
        </a:xfrm>
      </p:grpSpPr>
      <p:sp>
        <p:nvSpPr>
          <p:cNvPr id="27" name="Google Shape;27;p32"/>
          <p:cNvSpPr txBox="1"/>
          <p:nvPr>
            <p:ph type="ctrTitle"/>
          </p:nvPr>
        </p:nvSpPr>
        <p:spPr>
          <a:xfrm>
            <a:off x="156568" y="92468"/>
            <a:ext cx="3524885" cy="5594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950">
                <a:solidFill>
                  <a:srgbClr val="119CE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2"/>
          <p:cNvSpPr txBox="1"/>
          <p:nvPr>
            <p:ph idx="1" type="subTitle"/>
          </p:nvPr>
        </p:nvSpPr>
        <p:spPr>
          <a:xfrm>
            <a:off x="1508760" y="4352544"/>
            <a:ext cx="7040880" cy="19431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95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2"/>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2"/>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2"/>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2" name="Shape 32"/>
        <p:cNvGrpSpPr/>
        <p:nvPr/>
      </p:nvGrpSpPr>
      <p:grpSpPr>
        <a:xfrm>
          <a:off x="0" y="0"/>
          <a:ext cx="0" cy="0"/>
          <a:chOff x="0" y="0"/>
          <a:chExt cx="0" cy="0"/>
        </a:xfrm>
      </p:grpSpPr>
      <p:sp>
        <p:nvSpPr>
          <p:cNvPr id="33" name="Google Shape;33;p33"/>
          <p:cNvSpPr txBox="1"/>
          <p:nvPr>
            <p:ph type="title"/>
          </p:nvPr>
        </p:nvSpPr>
        <p:spPr>
          <a:xfrm>
            <a:off x="-11061" y="4121"/>
            <a:ext cx="9871663" cy="124528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950">
                <a:solidFill>
                  <a:srgbClr val="119CE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3"/>
          <p:cNvSpPr txBox="1"/>
          <p:nvPr>
            <p:ph idx="1" type="body"/>
          </p:nvPr>
        </p:nvSpPr>
        <p:spPr>
          <a:xfrm>
            <a:off x="502920" y="1787652"/>
            <a:ext cx="4375404" cy="512978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33"/>
          <p:cNvSpPr txBox="1"/>
          <p:nvPr>
            <p:ph idx="2" type="body"/>
          </p:nvPr>
        </p:nvSpPr>
        <p:spPr>
          <a:xfrm>
            <a:off x="5180076" y="1787652"/>
            <a:ext cx="4375404" cy="512978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 name="Google Shape;36;p33"/>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3"/>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3"/>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11061" y="4121"/>
            <a:ext cx="9871663" cy="1245281"/>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3950" u="none" cap="none" strike="noStrike">
                <a:solidFill>
                  <a:srgbClr val="119CE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8"/>
          <p:cNvSpPr txBox="1"/>
          <p:nvPr>
            <p:ph idx="1" type="body"/>
          </p:nvPr>
        </p:nvSpPr>
        <p:spPr>
          <a:xfrm>
            <a:off x="153474" y="1276546"/>
            <a:ext cx="5805805" cy="208724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95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28"/>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28"/>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28"/>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algn="r">
              <a:spcBef>
                <a:spcPts val="0"/>
              </a:spcBef>
              <a:buNone/>
              <a:defRPr sz="1800">
                <a:solidFill>
                  <a:srgbClr val="888888"/>
                </a:solidFill>
              </a:defRPr>
            </a:lvl1pPr>
            <a:lvl2pPr indent="0" lvl="1" algn="r">
              <a:spcBef>
                <a:spcPts val="0"/>
              </a:spcBef>
              <a:buNone/>
              <a:defRPr sz="1800">
                <a:solidFill>
                  <a:srgbClr val="888888"/>
                </a:solidFill>
              </a:defRPr>
            </a:lvl2pPr>
            <a:lvl3pPr indent="0" lvl="2" algn="r">
              <a:spcBef>
                <a:spcPts val="0"/>
              </a:spcBef>
              <a:buNone/>
              <a:defRPr sz="1800">
                <a:solidFill>
                  <a:srgbClr val="888888"/>
                </a:solidFill>
              </a:defRPr>
            </a:lvl3pPr>
            <a:lvl4pPr indent="0" lvl="3" algn="r">
              <a:spcBef>
                <a:spcPts val="0"/>
              </a:spcBef>
              <a:buNone/>
              <a:defRPr sz="1800">
                <a:solidFill>
                  <a:srgbClr val="888888"/>
                </a:solidFill>
              </a:defRPr>
            </a:lvl4pPr>
            <a:lvl5pPr indent="0" lvl="4" algn="r">
              <a:spcBef>
                <a:spcPts val="0"/>
              </a:spcBef>
              <a:buNone/>
              <a:defRPr sz="1800">
                <a:solidFill>
                  <a:srgbClr val="888888"/>
                </a:solidFill>
              </a:defRPr>
            </a:lvl5pPr>
            <a:lvl6pPr indent="0" lvl="5" algn="r">
              <a:spcBef>
                <a:spcPts val="0"/>
              </a:spcBef>
              <a:buNone/>
              <a:defRPr sz="1800">
                <a:solidFill>
                  <a:srgbClr val="888888"/>
                </a:solidFill>
              </a:defRPr>
            </a:lvl6pPr>
            <a:lvl7pPr indent="0" lvl="6" algn="r">
              <a:spcBef>
                <a:spcPts val="0"/>
              </a:spcBef>
              <a:buNone/>
              <a:defRPr sz="1800">
                <a:solidFill>
                  <a:srgbClr val="888888"/>
                </a:solidFill>
              </a:defRPr>
            </a:lvl7pPr>
            <a:lvl8pPr indent="0" lvl="7" algn="r">
              <a:spcBef>
                <a:spcPts val="0"/>
              </a:spcBef>
              <a:buNone/>
              <a:defRPr sz="1800">
                <a:solidFill>
                  <a:srgbClr val="888888"/>
                </a:solidFill>
              </a:defRPr>
            </a:lvl8pPr>
            <a:lvl9pPr indent="0" lvl="8" algn="r">
              <a:spcBef>
                <a:spcPts val="0"/>
              </a:spcBef>
              <a:buNone/>
              <a:defRPr sz="1800">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3.jpg"/><Relationship Id="rId9" Type="http://schemas.openxmlformats.org/officeDocument/2006/relationships/image" Target="../media/image4.jpg"/><Relationship Id="rId5" Type="http://schemas.openxmlformats.org/officeDocument/2006/relationships/image" Target="../media/image14.jpg"/><Relationship Id="rId6" Type="http://schemas.openxmlformats.org/officeDocument/2006/relationships/image" Target="../media/image1.jpg"/><Relationship Id="rId7" Type="http://schemas.openxmlformats.org/officeDocument/2006/relationships/image" Target="../media/image9.jpg"/><Relationship Id="rId8"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1" Type="http://schemas.openxmlformats.org/officeDocument/2006/relationships/image" Target="../media/image30.jpg"/><Relationship Id="rId10" Type="http://schemas.openxmlformats.org/officeDocument/2006/relationships/image" Target="../media/image34.jpg"/><Relationship Id="rId13" Type="http://schemas.openxmlformats.org/officeDocument/2006/relationships/image" Target="../media/image42.jpg"/><Relationship Id="rId12"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4.jpg"/><Relationship Id="rId4" Type="http://schemas.openxmlformats.org/officeDocument/2006/relationships/image" Target="../media/image31.jpg"/><Relationship Id="rId9" Type="http://schemas.openxmlformats.org/officeDocument/2006/relationships/image" Target="../media/image27.jpg"/><Relationship Id="rId14" Type="http://schemas.openxmlformats.org/officeDocument/2006/relationships/image" Target="../media/image22.jpg"/><Relationship Id="rId5" Type="http://schemas.openxmlformats.org/officeDocument/2006/relationships/image" Target="../media/image20.jpg"/><Relationship Id="rId6" Type="http://schemas.openxmlformats.org/officeDocument/2006/relationships/image" Target="../media/image41.jpg"/><Relationship Id="rId7" Type="http://schemas.openxmlformats.org/officeDocument/2006/relationships/image" Target="../media/image23.jpg"/><Relationship Id="rId8"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5.jpg"/><Relationship Id="rId4" Type="http://schemas.openxmlformats.org/officeDocument/2006/relationships/image" Target="../media/image4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24.jpg"/><Relationship Id="rId5" Type="http://schemas.openxmlformats.org/officeDocument/2006/relationships/image" Target="../media/image21.jpg"/><Relationship Id="rId6" Type="http://schemas.openxmlformats.org/officeDocument/2006/relationships/image" Target="../media/image2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 name="Shape 42"/>
        <p:cNvGrpSpPr/>
        <p:nvPr/>
      </p:nvGrpSpPr>
      <p:grpSpPr>
        <a:xfrm>
          <a:off x="0" y="0"/>
          <a:ext cx="0" cy="0"/>
          <a:chOff x="0" y="0"/>
          <a:chExt cx="0" cy="0"/>
        </a:xfrm>
      </p:grpSpPr>
      <p:sp>
        <p:nvSpPr>
          <p:cNvPr id="43" name="Google Shape;43;p1"/>
          <p:cNvSpPr txBox="1"/>
          <p:nvPr>
            <p:ph type="title"/>
          </p:nvPr>
        </p:nvSpPr>
        <p:spPr>
          <a:xfrm>
            <a:off x="953524" y="1122689"/>
            <a:ext cx="7575000" cy="4662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0" lang="en-US" sz="2950">
                <a:solidFill>
                  <a:srgbClr val="4F6228"/>
                </a:solidFill>
                <a:latin typeface="Arial"/>
                <a:ea typeface="Arial"/>
                <a:cs typeface="Arial"/>
                <a:sym typeface="Arial"/>
              </a:rPr>
              <a:t>“Outdoor Living spaces for Next Generation”</a:t>
            </a:r>
            <a:endParaRPr sz="2950">
              <a:latin typeface="Arial"/>
              <a:ea typeface="Arial"/>
              <a:cs typeface="Arial"/>
              <a:sym typeface="Arial"/>
            </a:endParaRPr>
          </a:p>
        </p:txBody>
      </p:sp>
      <p:sp>
        <p:nvSpPr>
          <p:cNvPr id="44" name="Google Shape;44;p1"/>
          <p:cNvSpPr txBox="1"/>
          <p:nvPr/>
        </p:nvSpPr>
        <p:spPr>
          <a:xfrm>
            <a:off x="610635" y="1902914"/>
            <a:ext cx="8190230" cy="1494155"/>
          </a:xfrm>
          <a:prstGeom prst="rect">
            <a:avLst/>
          </a:prstGeom>
          <a:noFill/>
          <a:ln>
            <a:noFill/>
          </a:ln>
        </p:spPr>
        <p:txBody>
          <a:bodyPr anchorCtr="0" anchor="t" bIns="0" lIns="0" spcFirstLastPara="1" rIns="0" wrap="square" tIns="43175">
            <a:spAutoFit/>
          </a:bodyPr>
          <a:lstStyle/>
          <a:p>
            <a:pPr indent="0" lvl="0" marL="12700" marR="5080" rtl="0" algn="l">
              <a:lnSpc>
                <a:spcPct val="90000"/>
              </a:lnSpc>
              <a:spcBef>
                <a:spcPts val="0"/>
              </a:spcBef>
              <a:spcAft>
                <a:spcPts val="0"/>
              </a:spcAft>
              <a:buNone/>
            </a:pPr>
            <a:r>
              <a:rPr lang="en-US" sz="1950">
                <a:latin typeface="Arial"/>
                <a:ea typeface="Arial"/>
                <a:cs typeface="Arial"/>
                <a:sym typeface="Arial"/>
              </a:rPr>
              <a:t>EcoVenture is an agri-tech Platform from where one can get Personalized Garden and Garden Maintenance services from the network of qualified professionals with transparency in prices.</a:t>
            </a:r>
            <a:endParaRPr sz="1950">
              <a:latin typeface="Arial"/>
              <a:ea typeface="Arial"/>
              <a:cs typeface="Arial"/>
              <a:sym typeface="Arial"/>
            </a:endParaRPr>
          </a:p>
          <a:p>
            <a:pPr indent="0" lvl="0" marL="0" rtl="0" algn="l">
              <a:lnSpc>
                <a:spcPct val="100000"/>
              </a:lnSpc>
              <a:spcBef>
                <a:spcPts val="420"/>
              </a:spcBef>
              <a:spcAft>
                <a:spcPts val="0"/>
              </a:spcAft>
              <a:buNone/>
            </a:pPr>
            <a:r>
              <a:t/>
            </a:r>
            <a:endParaRPr sz="1950">
              <a:latin typeface="Arial"/>
              <a:ea typeface="Arial"/>
              <a:cs typeface="Arial"/>
              <a:sym typeface="Arial"/>
            </a:endParaRPr>
          </a:p>
          <a:p>
            <a:pPr indent="0" lvl="0" marL="12700" rtl="0" algn="l">
              <a:lnSpc>
                <a:spcPct val="100000"/>
              </a:lnSpc>
              <a:spcBef>
                <a:spcPts val="0"/>
              </a:spcBef>
              <a:spcAft>
                <a:spcPts val="0"/>
              </a:spcAft>
              <a:buNone/>
            </a:pPr>
            <a:r>
              <a:rPr lang="en-US" sz="1950">
                <a:latin typeface="Arial"/>
                <a:ea typeface="Arial"/>
                <a:cs typeface="Arial"/>
                <a:sym typeface="Arial"/>
              </a:rPr>
              <a:t>We are like “LivSpace for Gardening services”.</a:t>
            </a:r>
            <a:endParaRPr sz="1950">
              <a:latin typeface="Arial"/>
              <a:ea typeface="Arial"/>
              <a:cs typeface="Arial"/>
              <a:sym typeface="Arial"/>
            </a:endParaRPr>
          </a:p>
        </p:txBody>
      </p:sp>
      <p:pic>
        <p:nvPicPr>
          <p:cNvPr id="45" name="Google Shape;45;p1"/>
          <p:cNvPicPr preferRelativeResize="0"/>
          <p:nvPr/>
        </p:nvPicPr>
        <p:blipFill rotWithShape="1">
          <a:blip r:embed="rId3">
            <a:alphaModFix/>
          </a:blip>
          <a:srcRect b="0" l="0" r="0" t="0"/>
          <a:stretch/>
        </p:blipFill>
        <p:spPr>
          <a:xfrm>
            <a:off x="4176764" y="227707"/>
            <a:ext cx="1463796" cy="603652"/>
          </a:xfrm>
          <a:prstGeom prst="rect">
            <a:avLst/>
          </a:prstGeom>
          <a:noFill/>
          <a:ln>
            <a:noFill/>
          </a:ln>
        </p:spPr>
      </p:pic>
      <p:pic>
        <p:nvPicPr>
          <p:cNvPr id="46" name="Google Shape;46;p1"/>
          <p:cNvPicPr preferRelativeResize="0"/>
          <p:nvPr/>
        </p:nvPicPr>
        <p:blipFill rotWithShape="1">
          <a:blip r:embed="rId4">
            <a:alphaModFix/>
          </a:blip>
          <a:srcRect b="0" l="0" r="0" t="0"/>
          <a:stretch/>
        </p:blipFill>
        <p:spPr>
          <a:xfrm>
            <a:off x="489204" y="3595115"/>
            <a:ext cx="8622792" cy="4148327"/>
          </a:xfrm>
          <a:prstGeom prst="rect">
            <a:avLst/>
          </a:prstGeom>
          <a:noFill/>
          <a:ln>
            <a:noFill/>
          </a:ln>
        </p:spPr>
      </p:pic>
      <p:sp>
        <p:nvSpPr>
          <p:cNvPr id="47" name="Google Shape;47;p1"/>
          <p:cNvSpPr txBox="1"/>
          <p:nvPr/>
        </p:nvSpPr>
        <p:spPr>
          <a:xfrm>
            <a:off x="2884534" y="5013515"/>
            <a:ext cx="3288029" cy="62738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1" lang="en-US" sz="3950">
                <a:solidFill>
                  <a:srgbClr val="FFFFFF"/>
                </a:solidFill>
                <a:latin typeface="Arial"/>
                <a:ea typeface="Arial"/>
                <a:cs typeface="Arial"/>
                <a:sym typeface="Arial"/>
              </a:rPr>
              <a:t>IIM Bodhgaya</a:t>
            </a:r>
            <a:endParaRPr sz="395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7" name="Shape 117"/>
        <p:cNvGrpSpPr/>
        <p:nvPr/>
      </p:nvGrpSpPr>
      <p:grpSpPr>
        <a:xfrm>
          <a:off x="0" y="0"/>
          <a:ext cx="0" cy="0"/>
          <a:chOff x="0" y="0"/>
          <a:chExt cx="0" cy="0"/>
        </a:xfrm>
      </p:grpSpPr>
      <p:sp>
        <p:nvSpPr>
          <p:cNvPr id="118" name="Google Shape;118;p10"/>
          <p:cNvSpPr txBox="1"/>
          <p:nvPr/>
        </p:nvSpPr>
        <p:spPr>
          <a:xfrm>
            <a:off x="75703" y="1322284"/>
            <a:ext cx="9808845" cy="47529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Arial"/>
                <a:ea typeface="Arial"/>
                <a:cs typeface="Arial"/>
                <a:sym typeface="Arial"/>
              </a:rPr>
              <a:t>Received a Fund of 10 Lakhs from Bihar Government under Bihar Startup	Policy.</a:t>
            </a:r>
            <a:endParaRPr sz="1800">
              <a:latin typeface="Arial"/>
              <a:ea typeface="Arial"/>
              <a:cs typeface="Arial"/>
              <a:sym typeface="Arial"/>
            </a:endParaRPr>
          </a:p>
          <a:p>
            <a:pPr indent="0" lvl="0" marL="12700" rtl="0" algn="l">
              <a:lnSpc>
                <a:spcPct val="100000"/>
              </a:lnSpc>
              <a:spcBef>
                <a:spcPts val="1680"/>
              </a:spcBef>
              <a:spcAft>
                <a:spcPts val="0"/>
              </a:spcAft>
              <a:buNone/>
            </a:pPr>
            <a:r>
              <a:rPr lang="en-US" sz="1800">
                <a:latin typeface="Arial"/>
                <a:ea typeface="Arial"/>
                <a:cs typeface="Arial"/>
                <a:sym typeface="Arial"/>
              </a:rPr>
              <a:t>Received a Grant of 6 lakhs under RVKY RAFTAAR scheme.</a:t>
            </a:r>
            <a:endParaRPr sz="1800">
              <a:latin typeface="Arial"/>
              <a:ea typeface="Arial"/>
              <a:cs typeface="Arial"/>
              <a:sym typeface="Arial"/>
            </a:endParaRPr>
          </a:p>
          <a:p>
            <a:pPr indent="0" lvl="0" marL="0" rtl="0" algn="l">
              <a:lnSpc>
                <a:spcPct val="100000"/>
              </a:lnSpc>
              <a:spcBef>
                <a:spcPts val="150"/>
              </a:spcBef>
              <a:spcAft>
                <a:spcPts val="0"/>
              </a:spcAft>
              <a:buNone/>
            </a:pPr>
            <a:r>
              <a:t/>
            </a:r>
            <a:endParaRPr sz="1800">
              <a:latin typeface="Arial"/>
              <a:ea typeface="Arial"/>
              <a:cs typeface="Arial"/>
              <a:sym typeface="Arial"/>
            </a:endParaRPr>
          </a:p>
          <a:p>
            <a:pPr indent="0" lvl="0" marL="12700" rtl="0" algn="l">
              <a:lnSpc>
                <a:spcPct val="100000"/>
              </a:lnSpc>
              <a:spcBef>
                <a:spcPts val="0"/>
              </a:spcBef>
              <a:spcAft>
                <a:spcPts val="0"/>
              </a:spcAft>
              <a:buNone/>
            </a:pPr>
            <a:r>
              <a:rPr lang="en-US" sz="1800">
                <a:latin typeface="Arial"/>
                <a:ea typeface="Arial"/>
                <a:cs typeface="Arial"/>
                <a:sym typeface="Arial"/>
              </a:rPr>
              <a:t>Featured by Artha impact. (impact investing arm of Rianta Capital)</a:t>
            </a:r>
            <a:endParaRPr sz="1800">
              <a:latin typeface="Arial"/>
              <a:ea typeface="Arial"/>
              <a:cs typeface="Arial"/>
              <a:sym typeface="Arial"/>
            </a:endParaRPr>
          </a:p>
          <a:p>
            <a:pPr indent="0" lvl="0" marL="0" rtl="0" algn="l">
              <a:lnSpc>
                <a:spcPct val="100000"/>
              </a:lnSpc>
              <a:spcBef>
                <a:spcPts val="735"/>
              </a:spcBef>
              <a:spcAft>
                <a:spcPts val="0"/>
              </a:spcAft>
              <a:buNone/>
            </a:pPr>
            <a:r>
              <a:t/>
            </a:r>
            <a:endParaRPr sz="1800">
              <a:latin typeface="Arial"/>
              <a:ea typeface="Arial"/>
              <a:cs typeface="Arial"/>
              <a:sym typeface="Arial"/>
            </a:endParaRPr>
          </a:p>
          <a:p>
            <a:pPr indent="0" lvl="0" marL="12700" marR="5080" rtl="0" algn="l">
              <a:lnSpc>
                <a:spcPct val="101099"/>
              </a:lnSpc>
              <a:spcBef>
                <a:spcPts val="5"/>
              </a:spcBef>
              <a:spcAft>
                <a:spcPts val="0"/>
              </a:spcAft>
              <a:buNone/>
            </a:pPr>
            <a:r>
              <a:rPr lang="en-US" sz="1800">
                <a:latin typeface="Arial"/>
                <a:ea typeface="Arial"/>
                <a:cs typeface="Arial"/>
                <a:sym typeface="Arial"/>
              </a:rPr>
              <a:t>Enrolled in a cohort program of “Startupguru.co” and we have received a	commitment of 100k $ on the completion of the cohort . (Guy Kawasaki is one of the investor on this platform)</a:t>
            </a:r>
            <a:endParaRPr sz="1800">
              <a:latin typeface="Arial"/>
              <a:ea typeface="Arial"/>
              <a:cs typeface="Arial"/>
              <a:sym typeface="Arial"/>
            </a:endParaRPr>
          </a:p>
          <a:p>
            <a:pPr indent="0" lvl="0" marL="0" rtl="0" algn="l">
              <a:lnSpc>
                <a:spcPct val="100000"/>
              </a:lnSpc>
              <a:spcBef>
                <a:spcPts val="220"/>
              </a:spcBef>
              <a:spcAft>
                <a:spcPts val="0"/>
              </a:spcAft>
              <a:buNone/>
            </a:pPr>
            <a:r>
              <a:t/>
            </a:r>
            <a:endParaRPr sz="1800">
              <a:latin typeface="Arial"/>
              <a:ea typeface="Arial"/>
              <a:cs typeface="Arial"/>
              <a:sym typeface="Arial"/>
            </a:endParaRPr>
          </a:p>
          <a:p>
            <a:pPr indent="0" lvl="0" marL="12700" rtl="0" algn="l">
              <a:lnSpc>
                <a:spcPct val="100000"/>
              </a:lnSpc>
              <a:spcBef>
                <a:spcPts val="0"/>
              </a:spcBef>
              <a:spcAft>
                <a:spcPts val="0"/>
              </a:spcAft>
              <a:buNone/>
            </a:pPr>
            <a:r>
              <a:rPr lang="en-US" sz="1800">
                <a:latin typeface="Arial"/>
                <a:ea typeface="Arial"/>
                <a:cs typeface="Arial"/>
                <a:sym typeface="Arial"/>
              </a:rPr>
              <a:t>Recognised by DIPP / StartupIndia .</a:t>
            </a:r>
            <a:endParaRPr sz="1800">
              <a:latin typeface="Arial"/>
              <a:ea typeface="Arial"/>
              <a:cs typeface="Arial"/>
              <a:sym typeface="Arial"/>
            </a:endParaRPr>
          </a:p>
          <a:p>
            <a:pPr indent="0" lvl="0" marL="0" rtl="0" algn="l">
              <a:lnSpc>
                <a:spcPct val="100000"/>
              </a:lnSpc>
              <a:spcBef>
                <a:spcPts val="50"/>
              </a:spcBef>
              <a:spcAft>
                <a:spcPts val="0"/>
              </a:spcAft>
              <a:buNone/>
            </a:pPr>
            <a:r>
              <a:t/>
            </a:r>
            <a:endParaRPr sz="1800">
              <a:latin typeface="Arial"/>
              <a:ea typeface="Arial"/>
              <a:cs typeface="Arial"/>
              <a:sym typeface="Arial"/>
            </a:endParaRPr>
          </a:p>
          <a:p>
            <a:pPr indent="-64135" lvl="0" marL="76200" marR="240029" rtl="0" algn="l">
              <a:lnSpc>
                <a:spcPct val="101099"/>
              </a:lnSpc>
              <a:spcBef>
                <a:spcPts val="5"/>
              </a:spcBef>
              <a:spcAft>
                <a:spcPts val="0"/>
              </a:spcAft>
              <a:buNone/>
            </a:pPr>
            <a:r>
              <a:rPr lang="en-US" sz="1800">
                <a:latin typeface="Arial"/>
                <a:ea typeface="Arial"/>
                <a:cs typeface="Arial"/>
                <a:sym typeface="Arial"/>
              </a:rPr>
              <a:t>We have started our journey in 2018 and generates a cumulative revenue of	around 1.5 crore till date from Patna only and we are profitable as well.</a:t>
            </a:r>
            <a:endParaRPr sz="1800">
              <a:latin typeface="Arial"/>
              <a:ea typeface="Arial"/>
              <a:cs typeface="Arial"/>
              <a:sym typeface="Arial"/>
            </a:endParaRPr>
          </a:p>
          <a:p>
            <a:pPr indent="0" lvl="0" marL="12700" marR="6240145" rtl="0" algn="l">
              <a:lnSpc>
                <a:spcPct val="242777"/>
              </a:lnSpc>
              <a:spcBef>
                <a:spcPts val="300"/>
              </a:spcBef>
              <a:spcAft>
                <a:spcPts val="0"/>
              </a:spcAft>
              <a:buNone/>
            </a:pPr>
            <a:r>
              <a:rPr lang="en-US" sz="1800">
                <a:latin typeface="Arial"/>
                <a:ea typeface="Arial"/>
                <a:cs typeface="Arial"/>
                <a:sym typeface="Arial"/>
              </a:rPr>
              <a:t>Featured by yourstory and MSMEx Incubated by AIC-V , BIA, BAU</a:t>
            </a:r>
            <a:endParaRPr sz="1800">
              <a:latin typeface="Arial"/>
              <a:ea typeface="Arial"/>
              <a:cs typeface="Arial"/>
              <a:sym typeface="Arial"/>
            </a:endParaRPr>
          </a:p>
        </p:txBody>
      </p:sp>
      <p:sp>
        <p:nvSpPr>
          <p:cNvPr id="119" name="Google Shape;119;p10"/>
          <p:cNvSpPr txBox="1"/>
          <p:nvPr>
            <p:ph type="title"/>
          </p:nvPr>
        </p:nvSpPr>
        <p:spPr>
          <a:xfrm>
            <a:off x="-11061" y="4121"/>
            <a:ext cx="9871663" cy="1245281"/>
          </a:xfrm>
          <a:prstGeom prst="rect">
            <a:avLst/>
          </a:prstGeom>
          <a:noFill/>
          <a:ln>
            <a:noFill/>
          </a:ln>
        </p:spPr>
        <p:txBody>
          <a:bodyPr anchorCtr="0" anchor="t" bIns="0" lIns="0" spcFirstLastPara="1" rIns="0" wrap="square" tIns="151225">
            <a:spAutoFit/>
          </a:bodyPr>
          <a:lstStyle/>
          <a:p>
            <a:pPr indent="0" lvl="0" marL="251459" rtl="0" algn="l">
              <a:lnSpc>
                <a:spcPct val="100000"/>
              </a:lnSpc>
              <a:spcBef>
                <a:spcPts val="0"/>
              </a:spcBef>
              <a:spcAft>
                <a:spcPts val="0"/>
              </a:spcAft>
              <a:buNone/>
            </a:pPr>
            <a:r>
              <a:rPr lang="en-US" sz="3500"/>
              <a:t>Achievement So Far</a:t>
            </a:r>
            <a:endParaRPr sz="3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3" name="Shape 123"/>
        <p:cNvGrpSpPr/>
        <p:nvPr/>
      </p:nvGrpSpPr>
      <p:grpSpPr>
        <a:xfrm>
          <a:off x="0" y="0"/>
          <a:ext cx="0" cy="0"/>
          <a:chOff x="0" y="0"/>
          <a:chExt cx="0" cy="0"/>
        </a:xfrm>
      </p:grpSpPr>
      <p:sp>
        <p:nvSpPr>
          <p:cNvPr id="124" name="Google Shape;124;p11"/>
          <p:cNvSpPr txBox="1"/>
          <p:nvPr>
            <p:ph type="title"/>
          </p:nvPr>
        </p:nvSpPr>
        <p:spPr>
          <a:xfrm>
            <a:off x="72694" y="110719"/>
            <a:ext cx="1151255" cy="55943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3500"/>
              <a:t>Team</a:t>
            </a:r>
            <a:endParaRPr sz="3500"/>
          </a:p>
        </p:txBody>
      </p:sp>
      <p:sp>
        <p:nvSpPr>
          <p:cNvPr id="125" name="Google Shape;125;p11"/>
          <p:cNvSpPr txBox="1"/>
          <p:nvPr/>
        </p:nvSpPr>
        <p:spPr>
          <a:xfrm>
            <a:off x="5559076" y="3777496"/>
            <a:ext cx="1365885" cy="1423035"/>
          </a:xfrm>
          <a:prstGeom prst="rect">
            <a:avLst/>
          </a:prstGeom>
          <a:noFill/>
          <a:ln>
            <a:noFill/>
          </a:ln>
        </p:spPr>
        <p:txBody>
          <a:bodyPr anchorCtr="0" anchor="t" bIns="0" lIns="0" spcFirstLastPara="1" rIns="0" wrap="square" tIns="5700">
            <a:spAutoFit/>
          </a:bodyPr>
          <a:lstStyle/>
          <a:p>
            <a:pPr indent="0" lvl="0" marL="12700" marR="5080" rtl="0" algn="l">
              <a:lnSpc>
                <a:spcPct val="102400"/>
              </a:lnSpc>
              <a:spcBef>
                <a:spcPts val="0"/>
              </a:spcBef>
              <a:spcAft>
                <a:spcPts val="0"/>
              </a:spcAft>
              <a:buNone/>
            </a:pPr>
            <a:r>
              <a:rPr lang="en-US" sz="1800">
                <a:latin typeface="Arial"/>
                <a:ea typeface="Arial"/>
                <a:cs typeface="Arial"/>
                <a:sym typeface="Arial"/>
              </a:rPr>
              <a:t>Rahul Kumar –Landscape designer / Operation (NIT Patna)</a:t>
            </a:r>
            <a:endParaRPr sz="1800">
              <a:latin typeface="Arial"/>
              <a:ea typeface="Arial"/>
              <a:cs typeface="Arial"/>
              <a:sym typeface="Arial"/>
            </a:endParaRPr>
          </a:p>
        </p:txBody>
      </p:sp>
      <p:pic>
        <p:nvPicPr>
          <p:cNvPr id="126" name="Google Shape;126;p11"/>
          <p:cNvPicPr preferRelativeResize="0"/>
          <p:nvPr/>
        </p:nvPicPr>
        <p:blipFill rotWithShape="1">
          <a:blip r:embed="rId3">
            <a:alphaModFix/>
          </a:blip>
          <a:srcRect b="0" l="0" r="0" t="0"/>
          <a:stretch/>
        </p:blipFill>
        <p:spPr>
          <a:xfrm>
            <a:off x="2787396" y="883920"/>
            <a:ext cx="2400299" cy="2886455"/>
          </a:xfrm>
          <a:prstGeom prst="rect">
            <a:avLst/>
          </a:prstGeom>
          <a:noFill/>
          <a:ln>
            <a:noFill/>
          </a:ln>
        </p:spPr>
      </p:pic>
      <p:pic>
        <p:nvPicPr>
          <p:cNvPr id="127" name="Google Shape;127;p11"/>
          <p:cNvPicPr preferRelativeResize="0"/>
          <p:nvPr/>
        </p:nvPicPr>
        <p:blipFill rotWithShape="1">
          <a:blip r:embed="rId4">
            <a:alphaModFix/>
          </a:blip>
          <a:srcRect b="0" l="0" r="0" t="0"/>
          <a:stretch/>
        </p:blipFill>
        <p:spPr>
          <a:xfrm>
            <a:off x="5539739" y="1008920"/>
            <a:ext cx="2141220" cy="2554191"/>
          </a:xfrm>
          <a:prstGeom prst="rect">
            <a:avLst/>
          </a:prstGeom>
          <a:noFill/>
          <a:ln>
            <a:noFill/>
          </a:ln>
        </p:spPr>
      </p:pic>
      <p:pic>
        <p:nvPicPr>
          <p:cNvPr id="128" name="Google Shape;128;p11"/>
          <p:cNvPicPr preferRelativeResize="0"/>
          <p:nvPr/>
        </p:nvPicPr>
        <p:blipFill rotWithShape="1">
          <a:blip r:embed="rId5">
            <a:alphaModFix/>
          </a:blip>
          <a:srcRect b="0" l="0" r="0" t="0"/>
          <a:stretch/>
        </p:blipFill>
        <p:spPr>
          <a:xfrm>
            <a:off x="120395" y="676656"/>
            <a:ext cx="2470403" cy="3093719"/>
          </a:xfrm>
          <a:prstGeom prst="rect">
            <a:avLst/>
          </a:prstGeom>
          <a:noFill/>
          <a:ln>
            <a:noFill/>
          </a:ln>
        </p:spPr>
      </p:pic>
      <p:pic>
        <p:nvPicPr>
          <p:cNvPr id="129" name="Google Shape;129;p11"/>
          <p:cNvPicPr preferRelativeResize="0"/>
          <p:nvPr/>
        </p:nvPicPr>
        <p:blipFill rotWithShape="1">
          <a:blip r:embed="rId6">
            <a:alphaModFix/>
          </a:blip>
          <a:srcRect b="0" l="0" r="0" t="0"/>
          <a:stretch/>
        </p:blipFill>
        <p:spPr>
          <a:xfrm>
            <a:off x="8037164" y="883920"/>
            <a:ext cx="1722531" cy="2679191"/>
          </a:xfrm>
          <a:prstGeom prst="rect">
            <a:avLst/>
          </a:prstGeom>
          <a:noFill/>
          <a:ln>
            <a:noFill/>
          </a:ln>
        </p:spPr>
      </p:pic>
      <p:sp>
        <p:nvSpPr>
          <p:cNvPr id="130" name="Google Shape;130;p11"/>
          <p:cNvSpPr txBox="1"/>
          <p:nvPr/>
        </p:nvSpPr>
        <p:spPr>
          <a:xfrm>
            <a:off x="395720" y="3789663"/>
            <a:ext cx="2314575" cy="848360"/>
          </a:xfrm>
          <a:prstGeom prst="rect">
            <a:avLst/>
          </a:prstGeom>
          <a:noFill/>
          <a:ln>
            <a:noFill/>
          </a:ln>
        </p:spPr>
        <p:txBody>
          <a:bodyPr anchorCtr="0" anchor="t" bIns="0" lIns="0" spcFirstLastPara="1" rIns="0" wrap="square" tIns="12700">
            <a:spAutoFit/>
          </a:bodyPr>
          <a:lstStyle/>
          <a:p>
            <a:pPr indent="0" lvl="0" marL="311150" marR="306070" rtl="0" algn="ctr">
              <a:lnSpc>
                <a:spcPct val="100000"/>
              </a:lnSpc>
              <a:spcBef>
                <a:spcPts val="0"/>
              </a:spcBef>
              <a:spcAft>
                <a:spcPts val="0"/>
              </a:spcAft>
              <a:buNone/>
            </a:pPr>
            <a:r>
              <a:rPr lang="en-US" sz="1800">
                <a:latin typeface="Calibri"/>
                <a:ea typeface="Calibri"/>
                <a:cs typeface="Calibri"/>
                <a:sym typeface="Calibri"/>
              </a:rPr>
              <a:t>Pramath Raj Sinha Mentor</a:t>
            </a:r>
            <a:endParaRPr sz="1800">
              <a:latin typeface="Calibri"/>
              <a:ea typeface="Calibri"/>
              <a:cs typeface="Calibri"/>
              <a:sym typeface="Calibri"/>
            </a:endParaRPr>
          </a:p>
          <a:p>
            <a:pPr indent="0" lvl="0" marL="0" rtl="0" algn="ctr">
              <a:lnSpc>
                <a:spcPct val="100000"/>
              </a:lnSpc>
              <a:spcBef>
                <a:spcPts val="0"/>
              </a:spcBef>
              <a:spcAft>
                <a:spcPts val="0"/>
              </a:spcAft>
              <a:buNone/>
            </a:pPr>
            <a:r>
              <a:rPr lang="en-US" sz="1800">
                <a:latin typeface="Calibri"/>
                <a:ea typeface="Calibri"/>
                <a:cs typeface="Calibri"/>
                <a:sym typeface="Calibri"/>
              </a:rPr>
              <a:t>(MD Harappa Education)</a:t>
            </a:r>
            <a:endParaRPr sz="1800">
              <a:latin typeface="Calibri"/>
              <a:ea typeface="Calibri"/>
              <a:cs typeface="Calibri"/>
              <a:sym typeface="Calibri"/>
            </a:endParaRPr>
          </a:p>
        </p:txBody>
      </p:sp>
      <p:sp>
        <p:nvSpPr>
          <p:cNvPr id="131" name="Google Shape;131;p11"/>
          <p:cNvSpPr txBox="1"/>
          <p:nvPr/>
        </p:nvSpPr>
        <p:spPr>
          <a:xfrm>
            <a:off x="2988002" y="3844580"/>
            <a:ext cx="2080895" cy="1135380"/>
          </a:xfrm>
          <a:prstGeom prst="rect">
            <a:avLst/>
          </a:prstGeom>
          <a:noFill/>
          <a:ln>
            <a:noFill/>
          </a:ln>
        </p:spPr>
        <p:txBody>
          <a:bodyPr anchorCtr="0" anchor="t" bIns="0" lIns="0" spcFirstLastPara="1" rIns="0" wrap="square" tIns="8250">
            <a:spAutoFit/>
          </a:bodyPr>
          <a:lstStyle/>
          <a:p>
            <a:pPr indent="0" lvl="0" marL="12700" marR="5080" rtl="0" algn="l">
              <a:lnSpc>
                <a:spcPct val="101499"/>
              </a:lnSpc>
              <a:spcBef>
                <a:spcPts val="0"/>
              </a:spcBef>
              <a:spcAft>
                <a:spcPts val="0"/>
              </a:spcAft>
              <a:buNone/>
            </a:pPr>
            <a:r>
              <a:rPr lang="en-US" sz="1800">
                <a:latin typeface="Arial"/>
                <a:ea typeface="Arial"/>
                <a:cs typeface="Arial"/>
                <a:sym typeface="Arial"/>
              </a:rPr>
              <a:t>Rahul Kumar – Founder and CEO (Takes care of Sales and Marketing)</a:t>
            </a:r>
            <a:endParaRPr sz="1800">
              <a:latin typeface="Arial"/>
              <a:ea typeface="Arial"/>
              <a:cs typeface="Arial"/>
              <a:sym typeface="Arial"/>
            </a:endParaRPr>
          </a:p>
        </p:txBody>
      </p:sp>
      <p:sp>
        <p:nvSpPr>
          <p:cNvPr id="132" name="Google Shape;132;p11"/>
          <p:cNvSpPr txBox="1"/>
          <p:nvPr/>
        </p:nvSpPr>
        <p:spPr>
          <a:xfrm>
            <a:off x="7453406" y="3824711"/>
            <a:ext cx="2619375"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latin typeface="Arial"/>
                <a:ea typeface="Arial"/>
                <a:cs typeface="Arial"/>
                <a:sym typeface="Arial"/>
              </a:rPr>
              <a:t>Tech Partner from Gujara</a:t>
            </a:r>
            <a:endParaRPr sz="1800">
              <a:latin typeface="Arial"/>
              <a:ea typeface="Arial"/>
              <a:cs typeface="Arial"/>
              <a:sym typeface="Arial"/>
            </a:endParaRPr>
          </a:p>
        </p:txBody>
      </p:sp>
      <p:sp>
        <p:nvSpPr>
          <p:cNvPr id="133" name="Google Shape;133;p11"/>
          <p:cNvSpPr txBox="1"/>
          <p:nvPr/>
        </p:nvSpPr>
        <p:spPr>
          <a:xfrm>
            <a:off x="7453406" y="4099076"/>
            <a:ext cx="2185670" cy="57404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1800">
                <a:latin typeface="Arial"/>
                <a:ea typeface="Arial"/>
                <a:cs typeface="Arial"/>
                <a:sym typeface="Arial"/>
              </a:rPr>
              <a:t>(Made first version of OYO)</a:t>
            </a:r>
            <a:endParaRPr sz="1800">
              <a:latin typeface="Arial"/>
              <a:ea typeface="Arial"/>
              <a:cs typeface="Arial"/>
              <a:sym typeface="Arial"/>
            </a:endParaRPr>
          </a:p>
        </p:txBody>
      </p:sp>
      <p:pic>
        <p:nvPicPr>
          <p:cNvPr id="134" name="Google Shape;134;p11"/>
          <p:cNvPicPr preferRelativeResize="0"/>
          <p:nvPr/>
        </p:nvPicPr>
        <p:blipFill rotWithShape="1">
          <a:blip r:embed="rId7">
            <a:alphaModFix/>
          </a:blip>
          <a:srcRect b="0" l="0" r="0" t="0"/>
          <a:stretch/>
        </p:blipFill>
        <p:spPr>
          <a:xfrm>
            <a:off x="6877811" y="4949952"/>
            <a:ext cx="2881883" cy="2702051"/>
          </a:xfrm>
          <a:prstGeom prst="rect">
            <a:avLst/>
          </a:prstGeom>
          <a:noFill/>
          <a:ln>
            <a:noFill/>
          </a:ln>
        </p:spPr>
      </p:pic>
      <p:pic>
        <p:nvPicPr>
          <p:cNvPr id="135" name="Google Shape;135;p11"/>
          <p:cNvPicPr preferRelativeResize="0"/>
          <p:nvPr/>
        </p:nvPicPr>
        <p:blipFill rotWithShape="1">
          <a:blip r:embed="rId8">
            <a:alphaModFix/>
          </a:blip>
          <a:srcRect b="0" l="0" r="0" t="0"/>
          <a:stretch/>
        </p:blipFill>
        <p:spPr>
          <a:xfrm>
            <a:off x="344424" y="5049011"/>
            <a:ext cx="1926335" cy="2602991"/>
          </a:xfrm>
          <a:prstGeom prst="rect">
            <a:avLst/>
          </a:prstGeom>
          <a:noFill/>
          <a:ln>
            <a:noFill/>
          </a:ln>
        </p:spPr>
      </p:pic>
      <p:pic>
        <p:nvPicPr>
          <p:cNvPr id="136" name="Google Shape;136;p11"/>
          <p:cNvPicPr preferRelativeResize="0"/>
          <p:nvPr/>
        </p:nvPicPr>
        <p:blipFill rotWithShape="1">
          <a:blip r:embed="rId9">
            <a:alphaModFix/>
          </a:blip>
          <a:srcRect b="0" l="0" r="0" t="0"/>
          <a:stretch/>
        </p:blipFill>
        <p:spPr>
          <a:xfrm>
            <a:off x="2825496" y="5135880"/>
            <a:ext cx="2665475" cy="24338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0" name="Shape 140"/>
        <p:cNvGrpSpPr/>
        <p:nvPr/>
      </p:nvGrpSpPr>
      <p:grpSpPr>
        <a:xfrm>
          <a:off x="0" y="0"/>
          <a:ext cx="0" cy="0"/>
          <a:chOff x="0" y="0"/>
          <a:chExt cx="0" cy="0"/>
        </a:xfrm>
      </p:grpSpPr>
      <p:sp>
        <p:nvSpPr>
          <p:cNvPr id="141" name="Google Shape;141;p12"/>
          <p:cNvSpPr/>
          <p:nvPr/>
        </p:nvSpPr>
        <p:spPr>
          <a:xfrm>
            <a:off x="3558540" y="3278123"/>
            <a:ext cx="3131820" cy="9525"/>
          </a:xfrm>
          <a:custGeom>
            <a:rect b="b" l="l" r="r" t="t"/>
            <a:pathLst>
              <a:path extrusionOk="0" h="9525" w="3131820">
                <a:moveTo>
                  <a:pt x="0" y="9144"/>
                </a:moveTo>
                <a:lnTo>
                  <a:pt x="3131819" y="9144"/>
                </a:lnTo>
                <a:lnTo>
                  <a:pt x="3131819" y="0"/>
                </a:lnTo>
                <a:lnTo>
                  <a:pt x="0" y="0"/>
                </a:lnTo>
                <a:lnTo>
                  <a:pt x="0" y="9144"/>
                </a:lnTo>
                <a:close/>
              </a:path>
            </a:pathLst>
          </a:custGeom>
          <a:solidFill>
            <a:srgbClr val="D8D8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2" name="Google Shape;142;p12"/>
          <p:cNvSpPr/>
          <p:nvPr/>
        </p:nvSpPr>
        <p:spPr>
          <a:xfrm>
            <a:off x="6984492" y="3278123"/>
            <a:ext cx="643255" cy="9525"/>
          </a:xfrm>
          <a:custGeom>
            <a:rect b="b" l="l" r="r" t="t"/>
            <a:pathLst>
              <a:path extrusionOk="0" h="9525" w="643254">
                <a:moveTo>
                  <a:pt x="0" y="9144"/>
                </a:moveTo>
                <a:lnTo>
                  <a:pt x="643127" y="9144"/>
                </a:lnTo>
                <a:lnTo>
                  <a:pt x="643127" y="0"/>
                </a:lnTo>
                <a:lnTo>
                  <a:pt x="0" y="0"/>
                </a:lnTo>
                <a:lnTo>
                  <a:pt x="0" y="9144"/>
                </a:lnTo>
                <a:close/>
              </a:path>
            </a:pathLst>
          </a:custGeom>
          <a:solidFill>
            <a:srgbClr val="D8D8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3" name="Google Shape;143;p12"/>
          <p:cNvSpPr/>
          <p:nvPr/>
        </p:nvSpPr>
        <p:spPr>
          <a:xfrm>
            <a:off x="7920228" y="3278123"/>
            <a:ext cx="321945" cy="9525"/>
          </a:xfrm>
          <a:custGeom>
            <a:rect b="b" l="l" r="r" t="t"/>
            <a:pathLst>
              <a:path extrusionOk="0" h="9525" w="321945">
                <a:moveTo>
                  <a:pt x="0" y="9144"/>
                </a:moveTo>
                <a:lnTo>
                  <a:pt x="321564" y="9144"/>
                </a:lnTo>
                <a:lnTo>
                  <a:pt x="321564" y="0"/>
                </a:lnTo>
                <a:lnTo>
                  <a:pt x="0" y="0"/>
                </a:lnTo>
                <a:lnTo>
                  <a:pt x="0" y="9144"/>
                </a:lnTo>
                <a:close/>
              </a:path>
            </a:pathLst>
          </a:custGeom>
          <a:solidFill>
            <a:srgbClr val="D8D8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4" name="Google Shape;144;p12"/>
          <p:cNvSpPr/>
          <p:nvPr/>
        </p:nvSpPr>
        <p:spPr>
          <a:xfrm>
            <a:off x="3558540" y="2830067"/>
            <a:ext cx="4069079" cy="9525"/>
          </a:xfrm>
          <a:custGeom>
            <a:rect b="b" l="l" r="r" t="t"/>
            <a:pathLst>
              <a:path extrusionOk="0" h="9525" w="4069079">
                <a:moveTo>
                  <a:pt x="0" y="9143"/>
                </a:moveTo>
                <a:lnTo>
                  <a:pt x="4069079" y="9143"/>
                </a:lnTo>
                <a:lnTo>
                  <a:pt x="4069079" y="0"/>
                </a:lnTo>
                <a:lnTo>
                  <a:pt x="0" y="0"/>
                </a:lnTo>
                <a:lnTo>
                  <a:pt x="0" y="9143"/>
                </a:lnTo>
                <a:close/>
              </a:path>
            </a:pathLst>
          </a:custGeom>
          <a:solidFill>
            <a:srgbClr val="D8D8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5" name="Google Shape;145;p12"/>
          <p:cNvSpPr/>
          <p:nvPr/>
        </p:nvSpPr>
        <p:spPr>
          <a:xfrm>
            <a:off x="7920228" y="2830067"/>
            <a:ext cx="321945" cy="9525"/>
          </a:xfrm>
          <a:custGeom>
            <a:rect b="b" l="l" r="r" t="t"/>
            <a:pathLst>
              <a:path extrusionOk="0" h="9525" w="321945">
                <a:moveTo>
                  <a:pt x="0" y="9143"/>
                </a:moveTo>
                <a:lnTo>
                  <a:pt x="321564" y="9143"/>
                </a:lnTo>
                <a:lnTo>
                  <a:pt x="321564" y="0"/>
                </a:lnTo>
                <a:lnTo>
                  <a:pt x="0" y="0"/>
                </a:lnTo>
                <a:lnTo>
                  <a:pt x="0" y="9143"/>
                </a:lnTo>
                <a:close/>
              </a:path>
            </a:pathLst>
          </a:custGeom>
          <a:solidFill>
            <a:srgbClr val="D8D8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6" name="Google Shape;146;p12"/>
          <p:cNvSpPr/>
          <p:nvPr/>
        </p:nvSpPr>
        <p:spPr>
          <a:xfrm>
            <a:off x="3558540" y="2380488"/>
            <a:ext cx="4069079" cy="9525"/>
          </a:xfrm>
          <a:custGeom>
            <a:rect b="b" l="l" r="r" t="t"/>
            <a:pathLst>
              <a:path extrusionOk="0" h="9525" w="4069079">
                <a:moveTo>
                  <a:pt x="0" y="9143"/>
                </a:moveTo>
                <a:lnTo>
                  <a:pt x="4069079" y="9143"/>
                </a:lnTo>
                <a:lnTo>
                  <a:pt x="4069079" y="0"/>
                </a:lnTo>
                <a:lnTo>
                  <a:pt x="0" y="0"/>
                </a:lnTo>
                <a:lnTo>
                  <a:pt x="0" y="9143"/>
                </a:lnTo>
                <a:close/>
              </a:path>
            </a:pathLst>
          </a:custGeom>
          <a:solidFill>
            <a:srgbClr val="D8D8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7" name="Google Shape;147;p12"/>
          <p:cNvSpPr/>
          <p:nvPr/>
        </p:nvSpPr>
        <p:spPr>
          <a:xfrm>
            <a:off x="7920228" y="2380488"/>
            <a:ext cx="321945" cy="9525"/>
          </a:xfrm>
          <a:custGeom>
            <a:rect b="b" l="l" r="r" t="t"/>
            <a:pathLst>
              <a:path extrusionOk="0" h="9525" w="321945">
                <a:moveTo>
                  <a:pt x="0" y="9143"/>
                </a:moveTo>
                <a:lnTo>
                  <a:pt x="321564" y="9143"/>
                </a:lnTo>
                <a:lnTo>
                  <a:pt x="321564" y="0"/>
                </a:lnTo>
                <a:lnTo>
                  <a:pt x="0" y="0"/>
                </a:lnTo>
                <a:lnTo>
                  <a:pt x="0" y="9143"/>
                </a:lnTo>
                <a:close/>
              </a:path>
            </a:pathLst>
          </a:custGeom>
          <a:solidFill>
            <a:srgbClr val="D8D8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8" name="Google Shape;148;p12"/>
          <p:cNvSpPr/>
          <p:nvPr/>
        </p:nvSpPr>
        <p:spPr>
          <a:xfrm>
            <a:off x="3558540" y="1932432"/>
            <a:ext cx="4069079" cy="9525"/>
          </a:xfrm>
          <a:custGeom>
            <a:rect b="b" l="l" r="r" t="t"/>
            <a:pathLst>
              <a:path extrusionOk="0" h="9525" w="4069079">
                <a:moveTo>
                  <a:pt x="0" y="9143"/>
                </a:moveTo>
                <a:lnTo>
                  <a:pt x="4069079" y="9143"/>
                </a:lnTo>
                <a:lnTo>
                  <a:pt x="4069079" y="0"/>
                </a:lnTo>
                <a:lnTo>
                  <a:pt x="0" y="0"/>
                </a:lnTo>
                <a:lnTo>
                  <a:pt x="0" y="9143"/>
                </a:lnTo>
                <a:close/>
              </a:path>
            </a:pathLst>
          </a:custGeom>
          <a:solidFill>
            <a:srgbClr val="D8D8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9" name="Google Shape;149;p12"/>
          <p:cNvSpPr/>
          <p:nvPr/>
        </p:nvSpPr>
        <p:spPr>
          <a:xfrm>
            <a:off x="7920228" y="1932432"/>
            <a:ext cx="321945" cy="9525"/>
          </a:xfrm>
          <a:custGeom>
            <a:rect b="b" l="l" r="r" t="t"/>
            <a:pathLst>
              <a:path extrusionOk="0" h="9525" w="321945">
                <a:moveTo>
                  <a:pt x="0" y="9143"/>
                </a:moveTo>
                <a:lnTo>
                  <a:pt x="321564" y="9143"/>
                </a:lnTo>
                <a:lnTo>
                  <a:pt x="321564" y="0"/>
                </a:lnTo>
                <a:lnTo>
                  <a:pt x="0" y="0"/>
                </a:lnTo>
                <a:lnTo>
                  <a:pt x="0" y="9143"/>
                </a:lnTo>
                <a:close/>
              </a:path>
            </a:pathLst>
          </a:custGeom>
          <a:solidFill>
            <a:srgbClr val="D8D8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0" name="Google Shape;150;p12"/>
          <p:cNvSpPr/>
          <p:nvPr/>
        </p:nvSpPr>
        <p:spPr>
          <a:xfrm>
            <a:off x="3558540" y="1482852"/>
            <a:ext cx="4069079" cy="9525"/>
          </a:xfrm>
          <a:custGeom>
            <a:rect b="b" l="l" r="r" t="t"/>
            <a:pathLst>
              <a:path extrusionOk="0" h="9525" w="4069079">
                <a:moveTo>
                  <a:pt x="0" y="9143"/>
                </a:moveTo>
                <a:lnTo>
                  <a:pt x="4069079" y="9143"/>
                </a:lnTo>
                <a:lnTo>
                  <a:pt x="4069079" y="0"/>
                </a:lnTo>
                <a:lnTo>
                  <a:pt x="0" y="0"/>
                </a:lnTo>
                <a:lnTo>
                  <a:pt x="0" y="9143"/>
                </a:lnTo>
                <a:close/>
              </a:path>
            </a:pathLst>
          </a:custGeom>
          <a:solidFill>
            <a:srgbClr val="D8D8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1" name="Google Shape;151;p12"/>
          <p:cNvSpPr/>
          <p:nvPr/>
        </p:nvSpPr>
        <p:spPr>
          <a:xfrm>
            <a:off x="7920228" y="1482852"/>
            <a:ext cx="321945" cy="9525"/>
          </a:xfrm>
          <a:custGeom>
            <a:rect b="b" l="l" r="r" t="t"/>
            <a:pathLst>
              <a:path extrusionOk="0" h="9525" w="321945">
                <a:moveTo>
                  <a:pt x="0" y="9143"/>
                </a:moveTo>
                <a:lnTo>
                  <a:pt x="321564" y="9143"/>
                </a:lnTo>
                <a:lnTo>
                  <a:pt x="321564" y="0"/>
                </a:lnTo>
                <a:lnTo>
                  <a:pt x="0" y="0"/>
                </a:lnTo>
                <a:lnTo>
                  <a:pt x="0" y="9143"/>
                </a:lnTo>
                <a:close/>
              </a:path>
            </a:pathLst>
          </a:custGeom>
          <a:solidFill>
            <a:srgbClr val="D8D8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2" name="Google Shape;152;p12"/>
          <p:cNvSpPr/>
          <p:nvPr/>
        </p:nvSpPr>
        <p:spPr>
          <a:xfrm>
            <a:off x="3558540" y="1034795"/>
            <a:ext cx="4683760" cy="9525"/>
          </a:xfrm>
          <a:custGeom>
            <a:rect b="b" l="l" r="r" t="t"/>
            <a:pathLst>
              <a:path extrusionOk="0" h="9525" w="4683759">
                <a:moveTo>
                  <a:pt x="4683252" y="9144"/>
                </a:moveTo>
                <a:lnTo>
                  <a:pt x="0" y="9144"/>
                </a:lnTo>
                <a:lnTo>
                  <a:pt x="0" y="0"/>
                </a:lnTo>
                <a:lnTo>
                  <a:pt x="4683252" y="0"/>
                </a:lnTo>
                <a:lnTo>
                  <a:pt x="4683252" y="9144"/>
                </a:lnTo>
                <a:close/>
              </a:path>
            </a:pathLst>
          </a:custGeom>
          <a:solidFill>
            <a:srgbClr val="D8D8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3" name="Google Shape;153;p12"/>
          <p:cNvSpPr/>
          <p:nvPr/>
        </p:nvSpPr>
        <p:spPr>
          <a:xfrm>
            <a:off x="3880103" y="3706367"/>
            <a:ext cx="292735" cy="24765"/>
          </a:xfrm>
          <a:custGeom>
            <a:rect b="b" l="l" r="r" t="t"/>
            <a:pathLst>
              <a:path extrusionOk="0" h="24764" w="292735">
                <a:moveTo>
                  <a:pt x="292607" y="24384"/>
                </a:moveTo>
                <a:lnTo>
                  <a:pt x="0" y="24384"/>
                </a:lnTo>
                <a:lnTo>
                  <a:pt x="0" y="0"/>
                </a:lnTo>
                <a:lnTo>
                  <a:pt x="292607" y="0"/>
                </a:lnTo>
                <a:lnTo>
                  <a:pt x="292607" y="24384"/>
                </a:lnTo>
                <a:close/>
              </a:path>
            </a:pathLst>
          </a:custGeom>
          <a:solidFill>
            <a:srgbClr val="4F80B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4" name="Google Shape;154;p12"/>
          <p:cNvSpPr/>
          <p:nvPr/>
        </p:nvSpPr>
        <p:spPr>
          <a:xfrm>
            <a:off x="4815839" y="3680459"/>
            <a:ext cx="294640" cy="50800"/>
          </a:xfrm>
          <a:custGeom>
            <a:rect b="b" l="l" r="r" t="t"/>
            <a:pathLst>
              <a:path extrusionOk="0" h="50800" w="294639">
                <a:moveTo>
                  <a:pt x="294131" y="50292"/>
                </a:moveTo>
                <a:lnTo>
                  <a:pt x="0" y="50292"/>
                </a:lnTo>
                <a:lnTo>
                  <a:pt x="0" y="0"/>
                </a:lnTo>
                <a:lnTo>
                  <a:pt x="294131" y="0"/>
                </a:lnTo>
                <a:lnTo>
                  <a:pt x="294131" y="50292"/>
                </a:lnTo>
                <a:close/>
              </a:path>
            </a:pathLst>
          </a:custGeom>
          <a:solidFill>
            <a:srgbClr val="4F80B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5" name="Google Shape;155;p12"/>
          <p:cNvSpPr/>
          <p:nvPr/>
        </p:nvSpPr>
        <p:spPr>
          <a:xfrm>
            <a:off x="5753100" y="3578352"/>
            <a:ext cx="294640" cy="152400"/>
          </a:xfrm>
          <a:custGeom>
            <a:rect b="b" l="l" r="r" t="t"/>
            <a:pathLst>
              <a:path extrusionOk="0" h="152400" w="294639">
                <a:moveTo>
                  <a:pt x="294132" y="152400"/>
                </a:moveTo>
                <a:lnTo>
                  <a:pt x="0" y="152400"/>
                </a:lnTo>
                <a:lnTo>
                  <a:pt x="0" y="0"/>
                </a:lnTo>
                <a:lnTo>
                  <a:pt x="294132" y="0"/>
                </a:lnTo>
                <a:lnTo>
                  <a:pt x="294132" y="152400"/>
                </a:lnTo>
                <a:close/>
              </a:path>
            </a:pathLst>
          </a:custGeom>
          <a:solidFill>
            <a:srgbClr val="4F80B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6" name="Google Shape;156;p12"/>
          <p:cNvSpPr/>
          <p:nvPr/>
        </p:nvSpPr>
        <p:spPr>
          <a:xfrm>
            <a:off x="6690359" y="3119627"/>
            <a:ext cx="294640" cy="611505"/>
          </a:xfrm>
          <a:custGeom>
            <a:rect b="b" l="l" r="r" t="t"/>
            <a:pathLst>
              <a:path extrusionOk="0" h="611504" w="294640">
                <a:moveTo>
                  <a:pt x="294132" y="611123"/>
                </a:moveTo>
                <a:lnTo>
                  <a:pt x="0" y="611123"/>
                </a:lnTo>
                <a:lnTo>
                  <a:pt x="0" y="0"/>
                </a:lnTo>
                <a:lnTo>
                  <a:pt x="294132" y="0"/>
                </a:lnTo>
                <a:lnTo>
                  <a:pt x="294132" y="611123"/>
                </a:lnTo>
                <a:close/>
              </a:path>
            </a:pathLst>
          </a:custGeom>
          <a:solidFill>
            <a:srgbClr val="4F80B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157" name="Google Shape;157;p12"/>
          <p:cNvGrpSpPr/>
          <p:nvPr/>
        </p:nvGrpSpPr>
        <p:grpSpPr>
          <a:xfrm>
            <a:off x="3558540" y="1284731"/>
            <a:ext cx="4683760" cy="2450974"/>
            <a:chOff x="3558540" y="1284731"/>
            <a:chExt cx="4683760" cy="2450974"/>
          </a:xfrm>
        </p:grpSpPr>
        <p:sp>
          <p:nvSpPr>
            <p:cNvPr id="158" name="Google Shape;158;p12"/>
            <p:cNvSpPr/>
            <p:nvPr/>
          </p:nvSpPr>
          <p:spPr>
            <a:xfrm>
              <a:off x="7627620" y="1284731"/>
              <a:ext cx="292735" cy="2446020"/>
            </a:xfrm>
            <a:custGeom>
              <a:rect b="b" l="l" r="r" t="t"/>
              <a:pathLst>
                <a:path extrusionOk="0" h="2446020" w="292734">
                  <a:moveTo>
                    <a:pt x="292608" y="2446020"/>
                  </a:moveTo>
                  <a:lnTo>
                    <a:pt x="0" y="2446020"/>
                  </a:lnTo>
                  <a:lnTo>
                    <a:pt x="0" y="0"/>
                  </a:lnTo>
                  <a:lnTo>
                    <a:pt x="292608" y="0"/>
                  </a:lnTo>
                  <a:lnTo>
                    <a:pt x="292608" y="2446020"/>
                  </a:lnTo>
                  <a:close/>
                </a:path>
              </a:pathLst>
            </a:custGeom>
            <a:solidFill>
              <a:srgbClr val="4F80B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9" name="Google Shape;159;p12"/>
            <p:cNvSpPr/>
            <p:nvPr/>
          </p:nvSpPr>
          <p:spPr>
            <a:xfrm>
              <a:off x="3558540" y="3726180"/>
              <a:ext cx="4683760" cy="9525"/>
            </a:xfrm>
            <a:custGeom>
              <a:rect b="b" l="l" r="r" t="t"/>
              <a:pathLst>
                <a:path extrusionOk="0" h="9525" w="4683759">
                  <a:moveTo>
                    <a:pt x="4683252" y="9143"/>
                  </a:moveTo>
                  <a:lnTo>
                    <a:pt x="0" y="9143"/>
                  </a:lnTo>
                  <a:lnTo>
                    <a:pt x="0" y="0"/>
                  </a:lnTo>
                  <a:lnTo>
                    <a:pt x="4683252" y="0"/>
                  </a:lnTo>
                  <a:lnTo>
                    <a:pt x="4683252" y="9143"/>
                  </a:lnTo>
                  <a:close/>
                </a:path>
              </a:pathLst>
            </a:custGeom>
            <a:solidFill>
              <a:srgbClr val="D8D8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60" name="Google Shape;160;p12"/>
          <p:cNvSpPr txBox="1"/>
          <p:nvPr/>
        </p:nvSpPr>
        <p:spPr>
          <a:xfrm>
            <a:off x="3204037" y="3591600"/>
            <a:ext cx="80010" cy="2393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400">
                <a:solidFill>
                  <a:srgbClr val="595959"/>
                </a:solidFill>
                <a:latin typeface="Calibri"/>
                <a:ea typeface="Calibri"/>
                <a:cs typeface="Calibri"/>
                <a:sym typeface="Calibri"/>
              </a:rPr>
              <a:t>-</a:t>
            </a:r>
            <a:endParaRPr sz="1400">
              <a:latin typeface="Calibri"/>
              <a:ea typeface="Calibri"/>
              <a:cs typeface="Calibri"/>
              <a:sym typeface="Calibri"/>
            </a:endParaRPr>
          </a:p>
        </p:txBody>
      </p:sp>
      <p:graphicFrame>
        <p:nvGraphicFramePr>
          <p:cNvPr id="161" name="Google Shape;161;p12"/>
          <p:cNvGraphicFramePr/>
          <p:nvPr/>
        </p:nvGraphicFramePr>
        <p:xfrm>
          <a:off x="-1391" y="192186"/>
          <a:ext cx="3000000" cy="3000000"/>
        </p:xfrm>
        <a:graphic>
          <a:graphicData uri="http://schemas.openxmlformats.org/drawingml/2006/table">
            <a:tbl>
              <a:tblPr bandRow="1" firstRow="1">
                <a:noFill/>
                <a:tableStyleId>{69ECA116-9B95-4176-92A2-389DF590EBA0}</a:tableStyleId>
              </a:tblPr>
              <a:tblGrid>
                <a:gridCol w="2208525"/>
                <a:gridCol w="1178550"/>
              </a:tblGrid>
              <a:tr h="661675">
                <a:tc>
                  <a:txBody>
                    <a:bodyPr/>
                    <a:lstStyle/>
                    <a:p>
                      <a:pPr indent="0" lvl="0" marL="31750" marR="0" rtl="0" algn="l">
                        <a:lnSpc>
                          <a:spcPct val="110506"/>
                        </a:lnSpc>
                        <a:spcBef>
                          <a:spcPts val="0"/>
                        </a:spcBef>
                        <a:spcAft>
                          <a:spcPts val="0"/>
                        </a:spcAft>
                        <a:buNone/>
                      </a:pPr>
                      <a:r>
                        <a:rPr b="1" lang="en-US" sz="3950" u="none" cap="none" strike="noStrike">
                          <a:solidFill>
                            <a:srgbClr val="119CEB"/>
                          </a:solidFill>
                          <a:latin typeface="Arial"/>
                          <a:ea typeface="Arial"/>
                          <a:cs typeface="Arial"/>
                          <a:sym typeface="Arial"/>
                        </a:rPr>
                        <a:t>Traction</a:t>
                      </a:r>
                      <a:endParaRPr sz="3950" u="none" cap="none" strike="noStrike">
                        <a:latin typeface="Arial"/>
                        <a:ea typeface="Arial"/>
                        <a:cs typeface="Arial"/>
                        <a:sym typeface="Arial"/>
                      </a:endParaRPr>
                    </a:p>
                  </a:txBody>
                  <a:tcPr marT="0" marB="0" marR="0" marL="0"/>
                </a:tc>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tc>
              </a:tr>
              <a:tr h="415300">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tc>
                <a:tc>
                  <a:txBody>
                    <a:bodyPr/>
                    <a:lstStyle/>
                    <a:p>
                      <a:pPr indent="0" lvl="0" marL="0" marR="24130" rtl="0" algn="r">
                        <a:lnSpc>
                          <a:spcPct val="100000"/>
                        </a:lnSpc>
                        <a:spcBef>
                          <a:spcPts val="0"/>
                        </a:spcBef>
                        <a:spcAft>
                          <a:spcPts val="0"/>
                        </a:spcAft>
                        <a:buNone/>
                      </a:pPr>
                      <a:r>
                        <a:rPr lang="en-US" sz="1400" u="none" cap="none" strike="noStrike">
                          <a:solidFill>
                            <a:srgbClr val="595959"/>
                          </a:solidFill>
                          <a:latin typeface="Calibri"/>
                          <a:ea typeface="Calibri"/>
                          <a:cs typeface="Calibri"/>
                          <a:sym typeface="Calibri"/>
                        </a:rPr>
                        <a:t>30,00,00,000</a:t>
                      </a:r>
                      <a:endParaRPr sz="1400" u="none" cap="none" strike="noStrike">
                        <a:latin typeface="Calibri"/>
                        <a:ea typeface="Calibri"/>
                        <a:cs typeface="Calibri"/>
                        <a:sym typeface="Calibri"/>
                      </a:endParaRPr>
                    </a:p>
                  </a:txBody>
                  <a:tcPr marT="57775" marB="0" marR="0" marL="0"/>
                </a:tc>
              </a:tr>
              <a:tr h="448300">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tc>
                <a:tc>
                  <a:txBody>
                    <a:bodyPr/>
                    <a:lstStyle/>
                    <a:p>
                      <a:pPr indent="0" lvl="0" marL="0" marR="24130" rtl="0" algn="r">
                        <a:lnSpc>
                          <a:spcPct val="100000"/>
                        </a:lnSpc>
                        <a:spcBef>
                          <a:spcPts val="0"/>
                        </a:spcBef>
                        <a:spcAft>
                          <a:spcPts val="0"/>
                        </a:spcAft>
                        <a:buNone/>
                      </a:pPr>
                      <a:r>
                        <a:rPr lang="en-US" sz="1400" u="none" cap="none" strike="noStrike">
                          <a:solidFill>
                            <a:srgbClr val="595959"/>
                          </a:solidFill>
                          <a:latin typeface="Calibri"/>
                          <a:ea typeface="Calibri"/>
                          <a:cs typeface="Calibri"/>
                          <a:sym typeface="Calibri"/>
                        </a:rPr>
                        <a:t>25,00,00,000</a:t>
                      </a:r>
                      <a:endParaRPr sz="1400" u="none" cap="none" strike="noStrike">
                        <a:latin typeface="Calibri"/>
                        <a:ea typeface="Calibri"/>
                        <a:cs typeface="Calibri"/>
                        <a:sym typeface="Calibri"/>
                      </a:endParaRPr>
                    </a:p>
                  </a:txBody>
                  <a:tcPr marT="91450" marB="0" marR="0" marL="0"/>
                </a:tc>
              </a:tr>
              <a:tr h="448300">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tc>
                <a:tc>
                  <a:txBody>
                    <a:bodyPr/>
                    <a:lstStyle/>
                    <a:p>
                      <a:pPr indent="0" lvl="0" marL="0" marR="24130" rtl="0" algn="r">
                        <a:lnSpc>
                          <a:spcPct val="100000"/>
                        </a:lnSpc>
                        <a:spcBef>
                          <a:spcPts val="0"/>
                        </a:spcBef>
                        <a:spcAft>
                          <a:spcPts val="0"/>
                        </a:spcAft>
                        <a:buNone/>
                      </a:pPr>
                      <a:r>
                        <a:rPr lang="en-US" sz="1400" u="none" cap="none" strike="noStrike">
                          <a:solidFill>
                            <a:srgbClr val="595959"/>
                          </a:solidFill>
                          <a:latin typeface="Calibri"/>
                          <a:ea typeface="Calibri"/>
                          <a:cs typeface="Calibri"/>
                          <a:sym typeface="Calibri"/>
                        </a:rPr>
                        <a:t>20,00,00,000</a:t>
                      </a:r>
                      <a:endParaRPr sz="1400" u="none" cap="none" strike="noStrike">
                        <a:latin typeface="Calibri"/>
                        <a:ea typeface="Calibri"/>
                        <a:cs typeface="Calibri"/>
                        <a:sym typeface="Calibri"/>
                      </a:endParaRPr>
                    </a:p>
                  </a:txBody>
                  <a:tcPr marT="90800" marB="0" marR="0" marL="0"/>
                </a:tc>
              </a:tr>
              <a:tr h="448300">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tc>
                <a:tc>
                  <a:txBody>
                    <a:bodyPr/>
                    <a:lstStyle/>
                    <a:p>
                      <a:pPr indent="0" lvl="0" marL="0" marR="24130" rtl="0" algn="r">
                        <a:lnSpc>
                          <a:spcPct val="100000"/>
                        </a:lnSpc>
                        <a:spcBef>
                          <a:spcPts val="0"/>
                        </a:spcBef>
                        <a:spcAft>
                          <a:spcPts val="0"/>
                        </a:spcAft>
                        <a:buNone/>
                      </a:pPr>
                      <a:r>
                        <a:rPr lang="en-US" sz="1400" u="none" cap="none" strike="noStrike">
                          <a:solidFill>
                            <a:srgbClr val="595959"/>
                          </a:solidFill>
                          <a:latin typeface="Calibri"/>
                          <a:ea typeface="Calibri"/>
                          <a:cs typeface="Calibri"/>
                          <a:sym typeface="Calibri"/>
                        </a:rPr>
                        <a:t>15,00,00,000</a:t>
                      </a:r>
                      <a:endParaRPr sz="1400" u="none" cap="none" strike="noStrike">
                        <a:latin typeface="Calibri"/>
                        <a:ea typeface="Calibri"/>
                        <a:cs typeface="Calibri"/>
                        <a:sym typeface="Calibri"/>
                      </a:endParaRPr>
                    </a:p>
                  </a:txBody>
                  <a:tcPr marT="91450" marB="0" marR="0" marL="0"/>
                </a:tc>
              </a:tr>
              <a:tr h="447675">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tc>
                <a:tc>
                  <a:txBody>
                    <a:bodyPr/>
                    <a:lstStyle/>
                    <a:p>
                      <a:pPr indent="0" lvl="0" marL="0" marR="24130" rtl="0" algn="r">
                        <a:lnSpc>
                          <a:spcPct val="100000"/>
                        </a:lnSpc>
                        <a:spcBef>
                          <a:spcPts val="0"/>
                        </a:spcBef>
                        <a:spcAft>
                          <a:spcPts val="0"/>
                        </a:spcAft>
                        <a:buNone/>
                      </a:pPr>
                      <a:r>
                        <a:rPr lang="en-US" sz="1400" u="none" cap="none" strike="noStrike">
                          <a:solidFill>
                            <a:srgbClr val="595959"/>
                          </a:solidFill>
                          <a:latin typeface="Calibri"/>
                          <a:ea typeface="Calibri"/>
                          <a:cs typeface="Calibri"/>
                          <a:sym typeface="Calibri"/>
                        </a:rPr>
                        <a:t>10,00,00,000</a:t>
                      </a:r>
                      <a:endParaRPr sz="1400" u="none" cap="none" strike="noStrike">
                        <a:latin typeface="Calibri"/>
                        <a:ea typeface="Calibri"/>
                        <a:cs typeface="Calibri"/>
                        <a:sym typeface="Calibri"/>
                      </a:endParaRPr>
                    </a:p>
                  </a:txBody>
                  <a:tcPr marT="90800" marB="0" marR="0" marL="0"/>
                </a:tc>
              </a:tr>
              <a:tr h="313050">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tc>
                <a:tc>
                  <a:txBody>
                    <a:bodyPr/>
                    <a:lstStyle/>
                    <a:p>
                      <a:pPr indent="0" lvl="0" marL="0" marR="24765" rtl="0" algn="r">
                        <a:lnSpc>
                          <a:spcPct val="117857"/>
                        </a:lnSpc>
                        <a:spcBef>
                          <a:spcPts val="0"/>
                        </a:spcBef>
                        <a:spcAft>
                          <a:spcPts val="0"/>
                        </a:spcAft>
                        <a:buNone/>
                      </a:pPr>
                      <a:r>
                        <a:rPr lang="en-US" sz="1400" u="none" cap="none" strike="noStrike">
                          <a:solidFill>
                            <a:srgbClr val="595959"/>
                          </a:solidFill>
                          <a:latin typeface="Calibri"/>
                          <a:ea typeface="Calibri"/>
                          <a:cs typeface="Calibri"/>
                          <a:sym typeface="Calibri"/>
                        </a:rPr>
                        <a:t>5,00,00,000</a:t>
                      </a:r>
                      <a:endParaRPr sz="1400" u="none" cap="none" strike="noStrike">
                        <a:latin typeface="Calibri"/>
                        <a:ea typeface="Calibri"/>
                        <a:cs typeface="Calibri"/>
                        <a:sym typeface="Calibri"/>
                      </a:endParaRPr>
                    </a:p>
                  </a:txBody>
                  <a:tcPr marT="90800" marB="0" marR="0" marL="0"/>
                </a:tc>
              </a:tr>
            </a:tbl>
          </a:graphicData>
        </a:graphic>
      </p:graphicFrame>
      <p:sp>
        <p:nvSpPr>
          <p:cNvPr id="162" name="Google Shape;162;p12"/>
          <p:cNvSpPr txBox="1"/>
          <p:nvPr/>
        </p:nvSpPr>
        <p:spPr>
          <a:xfrm>
            <a:off x="3673836" y="3838423"/>
            <a:ext cx="706120" cy="26924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600">
                <a:solidFill>
                  <a:srgbClr val="595959"/>
                </a:solidFill>
                <a:latin typeface="Calibri"/>
                <a:ea typeface="Calibri"/>
                <a:cs typeface="Calibri"/>
                <a:sym typeface="Calibri"/>
              </a:rPr>
              <a:t>2021-22</a:t>
            </a:r>
            <a:endParaRPr sz="1600">
              <a:latin typeface="Calibri"/>
              <a:ea typeface="Calibri"/>
              <a:cs typeface="Calibri"/>
              <a:sym typeface="Calibri"/>
            </a:endParaRPr>
          </a:p>
        </p:txBody>
      </p:sp>
      <p:sp>
        <p:nvSpPr>
          <p:cNvPr id="163" name="Google Shape;163;p12"/>
          <p:cNvSpPr txBox="1"/>
          <p:nvPr/>
        </p:nvSpPr>
        <p:spPr>
          <a:xfrm>
            <a:off x="4611083" y="3838423"/>
            <a:ext cx="706120" cy="26924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600">
                <a:solidFill>
                  <a:srgbClr val="595959"/>
                </a:solidFill>
                <a:latin typeface="Calibri"/>
                <a:ea typeface="Calibri"/>
                <a:cs typeface="Calibri"/>
                <a:sym typeface="Calibri"/>
              </a:rPr>
              <a:t>2022-23</a:t>
            </a:r>
            <a:endParaRPr sz="1600">
              <a:latin typeface="Calibri"/>
              <a:ea typeface="Calibri"/>
              <a:cs typeface="Calibri"/>
              <a:sym typeface="Calibri"/>
            </a:endParaRPr>
          </a:p>
        </p:txBody>
      </p:sp>
      <p:sp>
        <p:nvSpPr>
          <p:cNvPr id="164" name="Google Shape;164;p12"/>
          <p:cNvSpPr txBox="1"/>
          <p:nvPr/>
        </p:nvSpPr>
        <p:spPr>
          <a:xfrm>
            <a:off x="5546845" y="3838423"/>
            <a:ext cx="706120" cy="26924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600">
                <a:solidFill>
                  <a:srgbClr val="595959"/>
                </a:solidFill>
                <a:latin typeface="Calibri"/>
                <a:ea typeface="Calibri"/>
                <a:cs typeface="Calibri"/>
                <a:sym typeface="Calibri"/>
              </a:rPr>
              <a:t>2023-24</a:t>
            </a:r>
            <a:endParaRPr sz="1600">
              <a:latin typeface="Calibri"/>
              <a:ea typeface="Calibri"/>
              <a:cs typeface="Calibri"/>
              <a:sym typeface="Calibri"/>
            </a:endParaRPr>
          </a:p>
        </p:txBody>
      </p:sp>
      <p:sp>
        <p:nvSpPr>
          <p:cNvPr id="165" name="Google Shape;165;p12"/>
          <p:cNvSpPr txBox="1"/>
          <p:nvPr/>
        </p:nvSpPr>
        <p:spPr>
          <a:xfrm>
            <a:off x="6484067" y="3838423"/>
            <a:ext cx="706120" cy="26924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600">
                <a:solidFill>
                  <a:srgbClr val="595959"/>
                </a:solidFill>
                <a:latin typeface="Calibri"/>
                <a:ea typeface="Calibri"/>
                <a:cs typeface="Calibri"/>
                <a:sym typeface="Calibri"/>
              </a:rPr>
              <a:t>2024-25</a:t>
            </a:r>
            <a:endParaRPr sz="1600">
              <a:latin typeface="Calibri"/>
              <a:ea typeface="Calibri"/>
              <a:cs typeface="Calibri"/>
              <a:sym typeface="Calibri"/>
            </a:endParaRPr>
          </a:p>
        </p:txBody>
      </p:sp>
      <p:sp>
        <p:nvSpPr>
          <p:cNvPr id="166" name="Google Shape;166;p12"/>
          <p:cNvSpPr txBox="1"/>
          <p:nvPr/>
        </p:nvSpPr>
        <p:spPr>
          <a:xfrm>
            <a:off x="7421314" y="3838423"/>
            <a:ext cx="706120" cy="26924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600">
                <a:solidFill>
                  <a:srgbClr val="595959"/>
                </a:solidFill>
                <a:latin typeface="Calibri"/>
                <a:ea typeface="Calibri"/>
                <a:cs typeface="Calibri"/>
                <a:sym typeface="Calibri"/>
              </a:rPr>
              <a:t>2025-26</a:t>
            </a:r>
            <a:endParaRPr sz="1600">
              <a:latin typeface="Calibri"/>
              <a:ea typeface="Calibri"/>
              <a:cs typeface="Calibri"/>
              <a:sym typeface="Calibri"/>
            </a:endParaRPr>
          </a:p>
        </p:txBody>
      </p:sp>
      <p:sp>
        <p:nvSpPr>
          <p:cNvPr id="167" name="Google Shape;167;p12"/>
          <p:cNvSpPr txBox="1"/>
          <p:nvPr>
            <p:ph type="title"/>
          </p:nvPr>
        </p:nvSpPr>
        <p:spPr>
          <a:xfrm>
            <a:off x="4298691" y="449112"/>
            <a:ext cx="2069464"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n-US" sz="2400">
                <a:solidFill>
                  <a:srgbClr val="595959"/>
                </a:solidFill>
                <a:latin typeface="Calibri"/>
                <a:ea typeface="Calibri"/>
                <a:cs typeface="Calibri"/>
                <a:sym typeface="Calibri"/>
              </a:rPr>
              <a:t>Growth Forecast</a:t>
            </a:r>
            <a:endParaRPr sz="2400">
              <a:latin typeface="Calibri"/>
              <a:ea typeface="Calibri"/>
              <a:cs typeface="Calibri"/>
              <a:sym typeface="Calibri"/>
            </a:endParaRPr>
          </a:p>
        </p:txBody>
      </p:sp>
      <p:grpSp>
        <p:nvGrpSpPr>
          <p:cNvPr id="168" name="Google Shape;168;p12"/>
          <p:cNvGrpSpPr/>
          <p:nvPr/>
        </p:nvGrpSpPr>
        <p:grpSpPr>
          <a:xfrm>
            <a:off x="2426207" y="5463539"/>
            <a:ext cx="5815965" cy="1919098"/>
            <a:chOff x="2426207" y="5463539"/>
            <a:chExt cx="5815965" cy="1919098"/>
          </a:xfrm>
        </p:grpSpPr>
        <p:sp>
          <p:nvSpPr>
            <p:cNvPr id="169" name="Google Shape;169;p12"/>
            <p:cNvSpPr/>
            <p:nvPr/>
          </p:nvSpPr>
          <p:spPr>
            <a:xfrm>
              <a:off x="3006851" y="6333744"/>
              <a:ext cx="775970" cy="1043940"/>
            </a:xfrm>
            <a:custGeom>
              <a:rect b="b" l="l" r="r" t="t"/>
              <a:pathLst>
                <a:path extrusionOk="0" h="1043940" w="775970">
                  <a:moveTo>
                    <a:pt x="775716" y="1043939"/>
                  </a:moveTo>
                  <a:lnTo>
                    <a:pt x="0" y="1043939"/>
                  </a:lnTo>
                  <a:lnTo>
                    <a:pt x="0" y="0"/>
                  </a:lnTo>
                  <a:lnTo>
                    <a:pt x="775716" y="0"/>
                  </a:lnTo>
                  <a:lnTo>
                    <a:pt x="775716" y="1043939"/>
                  </a:lnTo>
                  <a:close/>
                </a:path>
              </a:pathLst>
            </a:custGeom>
            <a:solidFill>
              <a:srgbClr val="4F80B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70" name="Google Shape;170;p12"/>
            <p:cNvSpPr/>
            <p:nvPr/>
          </p:nvSpPr>
          <p:spPr>
            <a:xfrm>
              <a:off x="3976115" y="5637276"/>
              <a:ext cx="775970" cy="1740535"/>
            </a:xfrm>
            <a:custGeom>
              <a:rect b="b" l="l" r="r" t="t"/>
              <a:pathLst>
                <a:path extrusionOk="0" h="1740534" w="775970">
                  <a:moveTo>
                    <a:pt x="775716" y="1740407"/>
                  </a:moveTo>
                  <a:lnTo>
                    <a:pt x="0" y="1740407"/>
                  </a:lnTo>
                  <a:lnTo>
                    <a:pt x="0" y="0"/>
                  </a:lnTo>
                  <a:lnTo>
                    <a:pt x="775716" y="0"/>
                  </a:lnTo>
                  <a:lnTo>
                    <a:pt x="775716" y="1740407"/>
                  </a:lnTo>
                  <a:close/>
                </a:path>
              </a:pathLst>
            </a:custGeom>
            <a:solidFill>
              <a:srgbClr val="BF504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71" name="Google Shape;171;p12"/>
            <p:cNvSpPr/>
            <p:nvPr/>
          </p:nvSpPr>
          <p:spPr>
            <a:xfrm>
              <a:off x="4946903" y="5567171"/>
              <a:ext cx="774700" cy="1811020"/>
            </a:xfrm>
            <a:custGeom>
              <a:rect b="b" l="l" r="r" t="t"/>
              <a:pathLst>
                <a:path extrusionOk="0" h="1811020" w="774700">
                  <a:moveTo>
                    <a:pt x="774192" y="1810512"/>
                  </a:moveTo>
                  <a:lnTo>
                    <a:pt x="0" y="1810512"/>
                  </a:lnTo>
                  <a:lnTo>
                    <a:pt x="0" y="0"/>
                  </a:lnTo>
                  <a:lnTo>
                    <a:pt x="774192" y="0"/>
                  </a:lnTo>
                  <a:lnTo>
                    <a:pt x="774192" y="1810512"/>
                  </a:lnTo>
                  <a:close/>
                </a:path>
              </a:pathLst>
            </a:custGeom>
            <a:solidFill>
              <a:srgbClr val="9ABA5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72" name="Google Shape;172;p12"/>
            <p:cNvSpPr/>
            <p:nvPr/>
          </p:nvSpPr>
          <p:spPr>
            <a:xfrm>
              <a:off x="5916167" y="5498592"/>
              <a:ext cx="775970" cy="1879600"/>
            </a:xfrm>
            <a:custGeom>
              <a:rect b="b" l="l" r="r" t="t"/>
              <a:pathLst>
                <a:path extrusionOk="0" h="1879600" w="775970">
                  <a:moveTo>
                    <a:pt x="775716" y="1879091"/>
                  </a:moveTo>
                  <a:lnTo>
                    <a:pt x="0" y="1879091"/>
                  </a:lnTo>
                  <a:lnTo>
                    <a:pt x="0" y="0"/>
                  </a:lnTo>
                  <a:lnTo>
                    <a:pt x="775716" y="0"/>
                  </a:lnTo>
                  <a:lnTo>
                    <a:pt x="775716" y="1879091"/>
                  </a:lnTo>
                  <a:close/>
                </a:path>
              </a:pathLst>
            </a:custGeom>
            <a:solidFill>
              <a:srgbClr val="8064A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73" name="Google Shape;173;p12"/>
            <p:cNvSpPr/>
            <p:nvPr/>
          </p:nvSpPr>
          <p:spPr>
            <a:xfrm>
              <a:off x="6885431" y="5463539"/>
              <a:ext cx="775970" cy="1914525"/>
            </a:xfrm>
            <a:custGeom>
              <a:rect b="b" l="l" r="r" t="t"/>
              <a:pathLst>
                <a:path extrusionOk="0" h="1914525" w="775970">
                  <a:moveTo>
                    <a:pt x="775716" y="1914144"/>
                  </a:moveTo>
                  <a:lnTo>
                    <a:pt x="0" y="1914144"/>
                  </a:lnTo>
                  <a:lnTo>
                    <a:pt x="0" y="0"/>
                  </a:lnTo>
                  <a:lnTo>
                    <a:pt x="775716" y="0"/>
                  </a:lnTo>
                  <a:lnTo>
                    <a:pt x="775716" y="1914144"/>
                  </a:lnTo>
                  <a:close/>
                </a:path>
              </a:pathLst>
            </a:custGeom>
            <a:solidFill>
              <a:srgbClr val="4BACC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74" name="Google Shape;174;p12"/>
            <p:cNvSpPr/>
            <p:nvPr/>
          </p:nvSpPr>
          <p:spPr>
            <a:xfrm>
              <a:off x="2426207" y="7373112"/>
              <a:ext cx="5815965" cy="9525"/>
            </a:xfrm>
            <a:custGeom>
              <a:rect b="b" l="l" r="r" t="t"/>
              <a:pathLst>
                <a:path extrusionOk="0" h="9525" w="5815965">
                  <a:moveTo>
                    <a:pt x="5815584" y="9143"/>
                  </a:moveTo>
                  <a:lnTo>
                    <a:pt x="0" y="9143"/>
                  </a:lnTo>
                  <a:lnTo>
                    <a:pt x="0" y="0"/>
                  </a:lnTo>
                  <a:lnTo>
                    <a:pt x="5815584" y="0"/>
                  </a:lnTo>
                  <a:lnTo>
                    <a:pt x="5815584" y="9143"/>
                  </a:lnTo>
                  <a:close/>
                </a:path>
              </a:pathLst>
            </a:custGeom>
            <a:solidFill>
              <a:srgbClr val="85858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75" name="Google Shape;175;p12"/>
          <p:cNvSpPr txBox="1"/>
          <p:nvPr/>
        </p:nvSpPr>
        <p:spPr>
          <a:xfrm>
            <a:off x="3176416" y="6007044"/>
            <a:ext cx="485140" cy="26924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600">
                <a:latin typeface="Calibri"/>
                <a:ea typeface="Calibri"/>
                <a:cs typeface="Calibri"/>
                <a:sym typeface="Calibri"/>
              </a:rPr>
              <a:t>15.00</a:t>
            </a:r>
            <a:endParaRPr sz="1600">
              <a:latin typeface="Calibri"/>
              <a:ea typeface="Calibri"/>
              <a:cs typeface="Calibri"/>
              <a:sym typeface="Calibri"/>
            </a:endParaRPr>
          </a:p>
        </p:txBody>
      </p:sp>
      <p:sp>
        <p:nvSpPr>
          <p:cNvPr id="176" name="Google Shape;176;p12"/>
          <p:cNvSpPr txBox="1"/>
          <p:nvPr/>
        </p:nvSpPr>
        <p:spPr>
          <a:xfrm>
            <a:off x="4145631" y="5310603"/>
            <a:ext cx="485140" cy="26924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600">
                <a:latin typeface="Calibri"/>
                <a:ea typeface="Calibri"/>
                <a:cs typeface="Calibri"/>
                <a:sym typeface="Calibri"/>
              </a:rPr>
              <a:t>25.00</a:t>
            </a:r>
            <a:endParaRPr sz="1600">
              <a:latin typeface="Calibri"/>
              <a:ea typeface="Calibri"/>
              <a:cs typeface="Calibri"/>
              <a:sym typeface="Calibri"/>
            </a:endParaRPr>
          </a:p>
        </p:txBody>
      </p:sp>
      <p:sp>
        <p:nvSpPr>
          <p:cNvPr id="177" name="Google Shape;177;p12"/>
          <p:cNvSpPr txBox="1"/>
          <p:nvPr/>
        </p:nvSpPr>
        <p:spPr>
          <a:xfrm>
            <a:off x="5138003" y="5272567"/>
            <a:ext cx="431800" cy="2393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26.00</a:t>
            </a:r>
            <a:endParaRPr sz="1400">
              <a:latin typeface="Calibri"/>
              <a:ea typeface="Calibri"/>
              <a:cs typeface="Calibri"/>
              <a:sym typeface="Calibri"/>
            </a:endParaRPr>
          </a:p>
        </p:txBody>
      </p:sp>
      <p:sp>
        <p:nvSpPr>
          <p:cNvPr id="178" name="Google Shape;178;p12"/>
          <p:cNvSpPr txBox="1"/>
          <p:nvPr/>
        </p:nvSpPr>
        <p:spPr>
          <a:xfrm>
            <a:off x="6107282" y="5202469"/>
            <a:ext cx="431800" cy="2393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400">
                <a:latin typeface="Calibri"/>
                <a:ea typeface="Calibri"/>
                <a:cs typeface="Calibri"/>
                <a:sym typeface="Calibri"/>
              </a:rPr>
              <a:t>27.00</a:t>
            </a:r>
            <a:endParaRPr sz="1400">
              <a:latin typeface="Calibri"/>
              <a:ea typeface="Calibri"/>
              <a:cs typeface="Calibri"/>
              <a:sym typeface="Calibri"/>
            </a:endParaRPr>
          </a:p>
        </p:txBody>
      </p:sp>
      <p:sp>
        <p:nvSpPr>
          <p:cNvPr id="179" name="Google Shape;179;p12"/>
          <p:cNvSpPr txBox="1"/>
          <p:nvPr/>
        </p:nvSpPr>
        <p:spPr>
          <a:xfrm>
            <a:off x="6735521" y="4823413"/>
            <a:ext cx="772795" cy="583565"/>
          </a:xfrm>
          <a:prstGeom prst="rect">
            <a:avLst/>
          </a:prstGeom>
          <a:noFill/>
          <a:ln>
            <a:noFill/>
          </a:ln>
        </p:spPr>
        <p:txBody>
          <a:bodyPr anchorCtr="0" anchor="t" bIns="0" lIns="0" spcFirstLastPara="1" rIns="0" wrap="square" tIns="86975">
            <a:spAutoFit/>
          </a:bodyPr>
          <a:lstStyle/>
          <a:p>
            <a:pPr indent="0" lvl="0" marL="12700" rtl="0" algn="l">
              <a:lnSpc>
                <a:spcPct val="100000"/>
              </a:lnSpc>
              <a:spcBef>
                <a:spcPts val="0"/>
              </a:spcBef>
              <a:spcAft>
                <a:spcPts val="0"/>
              </a:spcAft>
              <a:buNone/>
            </a:pPr>
            <a:r>
              <a:rPr lang="en-US" sz="1200">
                <a:latin typeface="Calibri"/>
                <a:ea typeface="Calibri"/>
                <a:cs typeface="Calibri"/>
                <a:sym typeface="Calibri"/>
              </a:rPr>
              <a:t>2025-26</a:t>
            </a:r>
            <a:endParaRPr sz="1200">
              <a:latin typeface="Calibri"/>
              <a:ea typeface="Calibri"/>
              <a:cs typeface="Calibri"/>
              <a:sym typeface="Calibri"/>
            </a:endParaRPr>
          </a:p>
          <a:p>
            <a:pPr indent="0" lvl="0" marL="353695" rtl="0" algn="l">
              <a:lnSpc>
                <a:spcPct val="100000"/>
              </a:lnSpc>
              <a:spcBef>
                <a:spcPts val="685"/>
              </a:spcBef>
              <a:spcAft>
                <a:spcPts val="0"/>
              </a:spcAft>
              <a:buNone/>
            </a:pPr>
            <a:r>
              <a:rPr lang="en-US" sz="1400">
                <a:latin typeface="Calibri"/>
                <a:ea typeface="Calibri"/>
                <a:cs typeface="Calibri"/>
                <a:sym typeface="Calibri"/>
              </a:rPr>
              <a:t>27.50</a:t>
            </a:r>
            <a:endParaRPr sz="1400">
              <a:latin typeface="Calibri"/>
              <a:ea typeface="Calibri"/>
              <a:cs typeface="Calibri"/>
              <a:sym typeface="Calibri"/>
            </a:endParaRPr>
          </a:p>
        </p:txBody>
      </p:sp>
      <p:sp>
        <p:nvSpPr>
          <p:cNvPr id="180" name="Google Shape;180;p12"/>
          <p:cNvSpPr txBox="1"/>
          <p:nvPr/>
        </p:nvSpPr>
        <p:spPr>
          <a:xfrm>
            <a:off x="4885349" y="7439571"/>
            <a:ext cx="899160" cy="1778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000">
                <a:latin typeface="Calibri"/>
                <a:ea typeface="Calibri"/>
                <a:cs typeface="Calibri"/>
                <a:sym typeface="Calibri"/>
              </a:rPr>
              <a:t>EBITDA (Ratio,%)</a:t>
            </a:r>
            <a:endParaRPr sz="1000">
              <a:latin typeface="Calibri"/>
              <a:ea typeface="Calibri"/>
              <a:cs typeface="Calibri"/>
              <a:sym typeface="Calibri"/>
            </a:endParaRPr>
          </a:p>
        </p:txBody>
      </p:sp>
      <p:sp>
        <p:nvSpPr>
          <p:cNvPr id="181" name="Google Shape;181;p12"/>
          <p:cNvSpPr/>
          <p:nvPr/>
        </p:nvSpPr>
        <p:spPr>
          <a:xfrm>
            <a:off x="3465576" y="4977384"/>
            <a:ext cx="83820" cy="83820"/>
          </a:xfrm>
          <a:custGeom>
            <a:rect b="b" l="l" r="r" t="t"/>
            <a:pathLst>
              <a:path extrusionOk="0" h="83820" w="83820">
                <a:moveTo>
                  <a:pt x="83820" y="83819"/>
                </a:moveTo>
                <a:lnTo>
                  <a:pt x="0" y="83819"/>
                </a:lnTo>
                <a:lnTo>
                  <a:pt x="0" y="0"/>
                </a:lnTo>
                <a:lnTo>
                  <a:pt x="83820" y="0"/>
                </a:lnTo>
                <a:lnTo>
                  <a:pt x="83820" y="83819"/>
                </a:lnTo>
                <a:close/>
              </a:path>
            </a:pathLst>
          </a:custGeom>
          <a:solidFill>
            <a:srgbClr val="4F80B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2" name="Google Shape;182;p12"/>
          <p:cNvSpPr txBox="1"/>
          <p:nvPr/>
        </p:nvSpPr>
        <p:spPr>
          <a:xfrm>
            <a:off x="3574792" y="4897647"/>
            <a:ext cx="535940" cy="20827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Calibri"/>
                <a:ea typeface="Calibri"/>
                <a:cs typeface="Calibri"/>
                <a:sym typeface="Calibri"/>
              </a:rPr>
              <a:t>2021-22</a:t>
            </a:r>
            <a:endParaRPr sz="1200">
              <a:latin typeface="Calibri"/>
              <a:ea typeface="Calibri"/>
              <a:cs typeface="Calibri"/>
              <a:sym typeface="Calibri"/>
            </a:endParaRPr>
          </a:p>
        </p:txBody>
      </p:sp>
      <p:sp>
        <p:nvSpPr>
          <p:cNvPr id="183" name="Google Shape;183;p12"/>
          <p:cNvSpPr/>
          <p:nvPr/>
        </p:nvSpPr>
        <p:spPr>
          <a:xfrm>
            <a:off x="4256532" y="4977384"/>
            <a:ext cx="83820" cy="83820"/>
          </a:xfrm>
          <a:custGeom>
            <a:rect b="b" l="l" r="r" t="t"/>
            <a:pathLst>
              <a:path extrusionOk="0" h="83820" w="83820">
                <a:moveTo>
                  <a:pt x="83819" y="83819"/>
                </a:moveTo>
                <a:lnTo>
                  <a:pt x="0" y="83819"/>
                </a:lnTo>
                <a:lnTo>
                  <a:pt x="0" y="0"/>
                </a:lnTo>
                <a:lnTo>
                  <a:pt x="83819" y="0"/>
                </a:lnTo>
                <a:lnTo>
                  <a:pt x="83819" y="83819"/>
                </a:lnTo>
                <a:close/>
              </a:path>
            </a:pathLst>
          </a:custGeom>
          <a:solidFill>
            <a:srgbClr val="BF504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4" name="Google Shape;184;p12"/>
          <p:cNvSpPr txBox="1"/>
          <p:nvPr/>
        </p:nvSpPr>
        <p:spPr>
          <a:xfrm>
            <a:off x="4364249" y="4897647"/>
            <a:ext cx="535940" cy="20827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Calibri"/>
                <a:ea typeface="Calibri"/>
                <a:cs typeface="Calibri"/>
                <a:sym typeface="Calibri"/>
              </a:rPr>
              <a:t>2022-23</a:t>
            </a:r>
            <a:endParaRPr sz="1200">
              <a:latin typeface="Calibri"/>
              <a:ea typeface="Calibri"/>
              <a:cs typeface="Calibri"/>
              <a:sym typeface="Calibri"/>
            </a:endParaRPr>
          </a:p>
        </p:txBody>
      </p:sp>
      <p:sp>
        <p:nvSpPr>
          <p:cNvPr id="185" name="Google Shape;185;p12"/>
          <p:cNvSpPr/>
          <p:nvPr/>
        </p:nvSpPr>
        <p:spPr>
          <a:xfrm>
            <a:off x="5045964" y="4977384"/>
            <a:ext cx="83820" cy="83820"/>
          </a:xfrm>
          <a:custGeom>
            <a:rect b="b" l="l" r="r" t="t"/>
            <a:pathLst>
              <a:path extrusionOk="0" h="83820" w="83820">
                <a:moveTo>
                  <a:pt x="83819" y="83819"/>
                </a:moveTo>
                <a:lnTo>
                  <a:pt x="0" y="83819"/>
                </a:lnTo>
                <a:lnTo>
                  <a:pt x="0" y="0"/>
                </a:lnTo>
                <a:lnTo>
                  <a:pt x="83819" y="0"/>
                </a:lnTo>
                <a:lnTo>
                  <a:pt x="83819" y="83819"/>
                </a:lnTo>
                <a:close/>
              </a:path>
            </a:pathLst>
          </a:custGeom>
          <a:solidFill>
            <a:srgbClr val="9ABA5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6" name="Google Shape;186;p12"/>
          <p:cNvSpPr txBox="1"/>
          <p:nvPr/>
        </p:nvSpPr>
        <p:spPr>
          <a:xfrm>
            <a:off x="4975299" y="4492204"/>
            <a:ext cx="717550" cy="61404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800">
                <a:latin typeface="Calibri"/>
                <a:ea typeface="Calibri"/>
                <a:cs typeface="Calibri"/>
                <a:sym typeface="Calibri"/>
              </a:rPr>
              <a:t>EBITDA</a:t>
            </a:r>
            <a:endParaRPr sz="1800">
              <a:latin typeface="Calibri"/>
              <a:ea typeface="Calibri"/>
              <a:cs typeface="Calibri"/>
              <a:sym typeface="Calibri"/>
            </a:endParaRPr>
          </a:p>
          <a:p>
            <a:pPr indent="0" lvl="0" marL="192405" rtl="0" algn="l">
              <a:lnSpc>
                <a:spcPct val="100000"/>
              </a:lnSpc>
              <a:spcBef>
                <a:spcPts val="1030"/>
              </a:spcBef>
              <a:spcAft>
                <a:spcPts val="0"/>
              </a:spcAft>
              <a:buNone/>
            </a:pPr>
            <a:r>
              <a:rPr lang="en-US" sz="1200">
                <a:latin typeface="Calibri"/>
                <a:ea typeface="Calibri"/>
                <a:cs typeface="Calibri"/>
                <a:sym typeface="Calibri"/>
              </a:rPr>
              <a:t>2023-24</a:t>
            </a:r>
            <a:endParaRPr sz="1200">
              <a:latin typeface="Calibri"/>
              <a:ea typeface="Calibri"/>
              <a:cs typeface="Calibri"/>
              <a:sym typeface="Calibri"/>
            </a:endParaRPr>
          </a:p>
        </p:txBody>
      </p:sp>
      <p:sp>
        <p:nvSpPr>
          <p:cNvPr id="187" name="Google Shape;187;p12"/>
          <p:cNvSpPr/>
          <p:nvPr/>
        </p:nvSpPr>
        <p:spPr>
          <a:xfrm>
            <a:off x="5836920" y="4977384"/>
            <a:ext cx="83820" cy="83820"/>
          </a:xfrm>
          <a:custGeom>
            <a:rect b="b" l="l" r="r" t="t"/>
            <a:pathLst>
              <a:path extrusionOk="0" h="83820" w="83820">
                <a:moveTo>
                  <a:pt x="83819" y="83819"/>
                </a:moveTo>
                <a:lnTo>
                  <a:pt x="0" y="83819"/>
                </a:lnTo>
                <a:lnTo>
                  <a:pt x="0" y="0"/>
                </a:lnTo>
                <a:lnTo>
                  <a:pt x="83819" y="0"/>
                </a:lnTo>
                <a:lnTo>
                  <a:pt x="83819" y="83819"/>
                </a:lnTo>
                <a:close/>
              </a:path>
            </a:pathLst>
          </a:custGeom>
          <a:solidFill>
            <a:srgbClr val="8064A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8" name="Google Shape;188;p12"/>
          <p:cNvSpPr txBox="1"/>
          <p:nvPr/>
        </p:nvSpPr>
        <p:spPr>
          <a:xfrm>
            <a:off x="5944595" y="4897647"/>
            <a:ext cx="535940" cy="20827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latin typeface="Calibri"/>
                <a:ea typeface="Calibri"/>
                <a:cs typeface="Calibri"/>
                <a:sym typeface="Calibri"/>
              </a:rPr>
              <a:t>2024-25</a:t>
            </a:r>
            <a:endParaRPr sz="1200">
              <a:latin typeface="Calibri"/>
              <a:ea typeface="Calibri"/>
              <a:cs typeface="Calibri"/>
              <a:sym typeface="Calibri"/>
            </a:endParaRPr>
          </a:p>
        </p:txBody>
      </p:sp>
      <p:sp>
        <p:nvSpPr>
          <p:cNvPr id="189" name="Google Shape;189;p12"/>
          <p:cNvSpPr/>
          <p:nvPr/>
        </p:nvSpPr>
        <p:spPr>
          <a:xfrm>
            <a:off x="6627876" y="4977384"/>
            <a:ext cx="83820" cy="83820"/>
          </a:xfrm>
          <a:custGeom>
            <a:rect b="b" l="l" r="r" t="t"/>
            <a:pathLst>
              <a:path extrusionOk="0" h="83820" w="83820">
                <a:moveTo>
                  <a:pt x="83819" y="83819"/>
                </a:moveTo>
                <a:lnTo>
                  <a:pt x="0" y="83819"/>
                </a:lnTo>
                <a:lnTo>
                  <a:pt x="0" y="0"/>
                </a:lnTo>
                <a:lnTo>
                  <a:pt x="83819" y="0"/>
                </a:lnTo>
                <a:lnTo>
                  <a:pt x="83819" y="83819"/>
                </a:lnTo>
                <a:close/>
              </a:path>
            </a:pathLst>
          </a:custGeom>
          <a:solidFill>
            <a:srgbClr val="4BACC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3" name="Shape 193"/>
        <p:cNvGrpSpPr/>
        <p:nvPr/>
      </p:nvGrpSpPr>
      <p:grpSpPr>
        <a:xfrm>
          <a:off x="0" y="0"/>
          <a:ext cx="0" cy="0"/>
          <a:chOff x="0" y="0"/>
          <a:chExt cx="0" cy="0"/>
        </a:xfrm>
      </p:grpSpPr>
      <p:sp>
        <p:nvSpPr>
          <p:cNvPr id="194" name="Google Shape;194;p13"/>
          <p:cNvSpPr txBox="1"/>
          <p:nvPr>
            <p:ph type="title"/>
          </p:nvPr>
        </p:nvSpPr>
        <p:spPr>
          <a:xfrm>
            <a:off x="-11061" y="4121"/>
            <a:ext cx="9871663" cy="1245281"/>
          </a:xfrm>
          <a:prstGeom prst="rect">
            <a:avLst/>
          </a:prstGeom>
          <a:noFill/>
          <a:ln>
            <a:noFill/>
          </a:ln>
        </p:spPr>
        <p:txBody>
          <a:bodyPr anchorCtr="0" anchor="t" bIns="0" lIns="0" spcFirstLastPara="1" rIns="0" wrap="square" tIns="141625">
            <a:spAutoFit/>
          </a:bodyPr>
          <a:lstStyle/>
          <a:p>
            <a:pPr indent="0" lvl="0" marL="42545" rtl="0" algn="l">
              <a:lnSpc>
                <a:spcPct val="100000"/>
              </a:lnSpc>
              <a:spcBef>
                <a:spcPts val="0"/>
              </a:spcBef>
              <a:spcAft>
                <a:spcPts val="0"/>
              </a:spcAft>
              <a:buNone/>
            </a:pPr>
            <a:r>
              <a:rPr lang="en-US"/>
              <a:t>Financial Projections</a:t>
            </a:r>
            <a:endParaRPr/>
          </a:p>
        </p:txBody>
      </p:sp>
      <p:pic>
        <p:nvPicPr>
          <p:cNvPr id="195" name="Google Shape;195;p13"/>
          <p:cNvPicPr preferRelativeResize="0"/>
          <p:nvPr/>
        </p:nvPicPr>
        <p:blipFill rotWithShape="1">
          <a:blip r:embed="rId3">
            <a:alphaModFix/>
          </a:blip>
          <a:srcRect b="0" l="0" r="0" t="0"/>
          <a:stretch/>
        </p:blipFill>
        <p:spPr>
          <a:xfrm>
            <a:off x="36576" y="739139"/>
            <a:ext cx="9761220" cy="686714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9" name="Shape 199"/>
        <p:cNvGrpSpPr/>
        <p:nvPr/>
      </p:nvGrpSpPr>
      <p:grpSpPr>
        <a:xfrm>
          <a:off x="0" y="0"/>
          <a:ext cx="0" cy="0"/>
          <a:chOff x="0" y="0"/>
          <a:chExt cx="0" cy="0"/>
        </a:xfrm>
      </p:grpSpPr>
      <p:sp>
        <p:nvSpPr>
          <p:cNvPr id="200" name="Google Shape;200;p14"/>
          <p:cNvSpPr txBox="1"/>
          <p:nvPr>
            <p:ph type="title"/>
          </p:nvPr>
        </p:nvSpPr>
        <p:spPr>
          <a:xfrm>
            <a:off x="-11061" y="4121"/>
            <a:ext cx="9871663" cy="1245281"/>
          </a:xfrm>
          <a:prstGeom prst="rect">
            <a:avLst/>
          </a:prstGeom>
          <a:noFill/>
          <a:ln>
            <a:noFill/>
          </a:ln>
        </p:spPr>
        <p:txBody>
          <a:bodyPr anchorCtr="0" anchor="t" bIns="0" lIns="0" spcFirstLastPara="1" rIns="0" wrap="square" tIns="141625">
            <a:spAutoFit/>
          </a:bodyPr>
          <a:lstStyle/>
          <a:p>
            <a:pPr indent="0" lvl="0" marL="240665" rtl="0" algn="l">
              <a:lnSpc>
                <a:spcPct val="100000"/>
              </a:lnSpc>
              <a:spcBef>
                <a:spcPts val="0"/>
              </a:spcBef>
              <a:spcAft>
                <a:spcPts val="0"/>
              </a:spcAft>
              <a:buNone/>
            </a:pPr>
            <a:r>
              <a:rPr lang="en-US"/>
              <a:t>Our Ask</a:t>
            </a:r>
            <a:endParaRPr/>
          </a:p>
        </p:txBody>
      </p:sp>
      <p:grpSp>
        <p:nvGrpSpPr>
          <p:cNvPr id="201" name="Google Shape;201;p14"/>
          <p:cNvGrpSpPr/>
          <p:nvPr/>
        </p:nvGrpSpPr>
        <p:grpSpPr>
          <a:xfrm>
            <a:off x="2324100" y="2932175"/>
            <a:ext cx="5410200" cy="4648200"/>
            <a:chOff x="2324100" y="2932175"/>
            <a:chExt cx="5410200" cy="4648200"/>
          </a:xfrm>
        </p:grpSpPr>
        <p:pic>
          <p:nvPicPr>
            <p:cNvPr id="202" name="Google Shape;202;p14"/>
            <p:cNvPicPr preferRelativeResize="0"/>
            <p:nvPr/>
          </p:nvPicPr>
          <p:blipFill rotWithShape="1">
            <a:blip r:embed="rId3">
              <a:alphaModFix/>
            </a:blip>
            <a:srcRect b="0" l="0" r="0" t="0"/>
            <a:stretch/>
          </p:blipFill>
          <p:spPr>
            <a:xfrm>
              <a:off x="2324100" y="2932175"/>
              <a:ext cx="5410200" cy="4648200"/>
            </a:xfrm>
            <a:prstGeom prst="rect">
              <a:avLst/>
            </a:prstGeom>
            <a:noFill/>
            <a:ln>
              <a:noFill/>
            </a:ln>
          </p:spPr>
        </p:pic>
        <p:pic>
          <p:nvPicPr>
            <p:cNvPr id="203" name="Google Shape;203;p14"/>
            <p:cNvPicPr preferRelativeResize="0"/>
            <p:nvPr/>
          </p:nvPicPr>
          <p:blipFill rotWithShape="1">
            <a:blip r:embed="rId4">
              <a:alphaModFix/>
            </a:blip>
            <a:srcRect b="0" l="0" r="0" t="0"/>
            <a:stretch/>
          </p:blipFill>
          <p:spPr>
            <a:xfrm>
              <a:off x="3407664" y="3448811"/>
              <a:ext cx="3649980" cy="3651503"/>
            </a:xfrm>
            <a:prstGeom prst="rect">
              <a:avLst/>
            </a:prstGeom>
            <a:noFill/>
            <a:ln>
              <a:noFill/>
            </a:ln>
          </p:spPr>
        </p:pic>
      </p:grpSp>
      <p:sp>
        <p:nvSpPr>
          <p:cNvPr id="204" name="Google Shape;204;p14"/>
          <p:cNvSpPr txBox="1"/>
          <p:nvPr/>
        </p:nvSpPr>
        <p:spPr>
          <a:xfrm>
            <a:off x="6036031" y="4309331"/>
            <a:ext cx="292100" cy="20827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200">
                <a:solidFill>
                  <a:srgbClr val="FFFFFF"/>
                </a:solidFill>
                <a:latin typeface="Calibri"/>
                <a:ea typeface="Calibri"/>
                <a:cs typeface="Calibri"/>
                <a:sym typeface="Calibri"/>
              </a:rPr>
              <a:t>27%</a:t>
            </a:r>
            <a:endParaRPr sz="1200">
              <a:latin typeface="Calibri"/>
              <a:ea typeface="Calibri"/>
              <a:cs typeface="Calibri"/>
              <a:sym typeface="Calibri"/>
            </a:endParaRPr>
          </a:p>
        </p:txBody>
      </p:sp>
      <p:sp>
        <p:nvSpPr>
          <p:cNvPr id="205" name="Google Shape;205;p14"/>
          <p:cNvSpPr txBox="1"/>
          <p:nvPr/>
        </p:nvSpPr>
        <p:spPr>
          <a:xfrm>
            <a:off x="6078726" y="5964464"/>
            <a:ext cx="292100" cy="20827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200">
                <a:solidFill>
                  <a:srgbClr val="FFFFFF"/>
                </a:solidFill>
                <a:latin typeface="Calibri"/>
                <a:ea typeface="Calibri"/>
                <a:cs typeface="Calibri"/>
                <a:sym typeface="Calibri"/>
              </a:rPr>
              <a:t>18%</a:t>
            </a:r>
            <a:endParaRPr sz="1200">
              <a:latin typeface="Calibri"/>
              <a:ea typeface="Calibri"/>
              <a:cs typeface="Calibri"/>
              <a:sym typeface="Calibri"/>
            </a:endParaRPr>
          </a:p>
        </p:txBody>
      </p:sp>
      <p:sp>
        <p:nvSpPr>
          <p:cNvPr id="206" name="Google Shape;206;p14"/>
          <p:cNvSpPr txBox="1"/>
          <p:nvPr/>
        </p:nvSpPr>
        <p:spPr>
          <a:xfrm>
            <a:off x="4694953" y="6374391"/>
            <a:ext cx="292100" cy="20827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200">
                <a:solidFill>
                  <a:srgbClr val="FFFFFF"/>
                </a:solidFill>
                <a:latin typeface="Calibri"/>
                <a:ea typeface="Calibri"/>
                <a:cs typeface="Calibri"/>
                <a:sym typeface="Calibri"/>
              </a:rPr>
              <a:t>20%</a:t>
            </a:r>
            <a:endParaRPr sz="1200">
              <a:latin typeface="Calibri"/>
              <a:ea typeface="Calibri"/>
              <a:cs typeface="Calibri"/>
              <a:sym typeface="Calibri"/>
            </a:endParaRPr>
          </a:p>
        </p:txBody>
      </p:sp>
      <p:sp>
        <p:nvSpPr>
          <p:cNvPr id="207" name="Google Shape;207;p14"/>
          <p:cNvSpPr txBox="1"/>
          <p:nvPr/>
        </p:nvSpPr>
        <p:spPr>
          <a:xfrm>
            <a:off x="3952740" y="4583714"/>
            <a:ext cx="292100" cy="20827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200">
                <a:solidFill>
                  <a:srgbClr val="FFFFFF"/>
                </a:solidFill>
                <a:latin typeface="Calibri"/>
                <a:ea typeface="Calibri"/>
                <a:cs typeface="Calibri"/>
                <a:sym typeface="Calibri"/>
              </a:rPr>
              <a:t>35%</a:t>
            </a:r>
            <a:endParaRPr sz="1200">
              <a:latin typeface="Calibri"/>
              <a:ea typeface="Calibri"/>
              <a:cs typeface="Calibri"/>
              <a:sym typeface="Calibri"/>
            </a:endParaRPr>
          </a:p>
        </p:txBody>
      </p:sp>
      <p:sp>
        <p:nvSpPr>
          <p:cNvPr id="208" name="Google Shape;208;p14"/>
          <p:cNvSpPr txBox="1"/>
          <p:nvPr>
            <p:ph idx="1" type="body"/>
          </p:nvPr>
        </p:nvSpPr>
        <p:spPr>
          <a:xfrm>
            <a:off x="153474" y="1276546"/>
            <a:ext cx="5805805" cy="2087245"/>
          </a:xfrm>
          <a:prstGeom prst="rect">
            <a:avLst/>
          </a:prstGeom>
          <a:noFill/>
          <a:ln>
            <a:noFill/>
          </a:ln>
        </p:spPr>
        <p:txBody>
          <a:bodyPr anchorCtr="0" anchor="t" bIns="0" lIns="0" spcFirstLastPara="1" rIns="0" wrap="square" tIns="13325">
            <a:spAutoFit/>
          </a:bodyPr>
          <a:lstStyle/>
          <a:p>
            <a:pPr indent="-342265" lvl="0" marL="354965" rtl="0" algn="l">
              <a:lnSpc>
                <a:spcPct val="100000"/>
              </a:lnSpc>
              <a:spcBef>
                <a:spcPts val="0"/>
              </a:spcBef>
              <a:spcAft>
                <a:spcPts val="0"/>
              </a:spcAft>
              <a:buClr>
                <a:schemeClr val="dk1"/>
              </a:buClr>
              <a:buSzPts val="1900"/>
              <a:buFont typeface="Arial"/>
              <a:buChar char="•"/>
            </a:pPr>
            <a:r>
              <a:rPr lang="en-US"/>
              <a:t>80 Lakhs for 6% of equity</a:t>
            </a:r>
            <a:endParaRPr/>
          </a:p>
          <a:p>
            <a:pPr indent="0" lvl="0" marL="0" rtl="0" algn="l">
              <a:lnSpc>
                <a:spcPct val="100000"/>
              </a:lnSpc>
              <a:spcBef>
                <a:spcPts val="95"/>
              </a:spcBef>
              <a:spcAft>
                <a:spcPts val="0"/>
              </a:spcAft>
              <a:buClr>
                <a:schemeClr val="dk1"/>
              </a:buClr>
              <a:buSzPts val="1950"/>
              <a:buFont typeface="Arial"/>
              <a:buNone/>
            </a:pPr>
            <a:r>
              <a:t/>
            </a:r>
            <a:endParaRPr/>
          </a:p>
          <a:p>
            <a:pPr indent="-342265" lvl="0" marL="354965" rtl="0" algn="l">
              <a:lnSpc>
                <a:spcPct val="100000"/>
              </a:lnSpc>
              <a:spcBef>
                <a:spcPts val="5"/>
              </a:spcBef>
              <a:spcAft>
                <a:spcPts val="0"/>
              </a:spcAft>
              <a:buClr>
                <a:schemeClr val="dk1"/>
              </a:buClr>
              <a:buSzPts val="1900"/>
              <a:buFont typeface="Arial"/>
              <a:buChar char="•"/>
            </a:pPr>
            <a:r>
              <a:rPr lang="en-US"/>
              <a:t>Mentorship in taking it to the next level</a:t>
            </a:r>
            <a:endParaRPr/>
          </a:p>
          <a:p>
            <a:pPr indent="0" lvl="0" marL="0" rtl="0" algn="l">
              <a:lnSpc>
                <a:spcPct val="100000"/>
              </a:lnSpc>
              <a:spcBef>
                <a:spcPts val="95"/>
              </a:spcBef>
              <a:spcAft>
                <a:spcPts val="0"/>
              </a:spcAft>
              <a:buClr>
                <a:schemeClr val="dk1"/>
              </a:buClr>
              <a:buSzPts val="1950"/>
              <a:buFont typeface="Arial"/>
              <a:buNone/>
            </a:pPr>
            <a:r>
              <a:t/>
            </a:r>
            <a:endParaRPr/>
          </a:p>
          <a:p>
            <a:pPr indent="-342265" lvl="0" marL="354965" rtl="0" algn="l">
              <a:lnSpc>
                <a:spcPct val="100000"/>
              </a:lnSpc>
              <a:spcBef>
                <a:spcPts val="0"/>
              </a:spcBef>
              <a:spcAft>
                <a:spcPts val="0"/>
              </a:spcAft>
              <a:buClr>
                <a:schemeClr val="dk1"/>
              </a:buClr>
              <a:buSzPts val="1900"/>
              <a:buFont typeface="Arial"/>
              <a:buChar char="•"/>
            </a:pPr>
            <a:r>
              <a:rPr lang="en-US"/>
              <a:t>Corporate Connects</a:t>
            </a:r>
            <a:endParaRPr/>
          </a:p>
          <a:p>
            <a:pPr indent="0" lvl="0" marL="0" marR="5080" rtl="0" algn="r">
              <a:lnSpc>
                <a:spcPct val="100000"/>
              </a:lnSpc>
              <a:spcBef>
                <a:spcPts val="1885"/>
              </a:spcBef>
              <a:spcAft>
                <a:spcPts val="0"/>
              </a:spcAft>
              <a:buNone/>
            </a:pPr>
            <a:r>
              <a:rPr b="1" lang="en-US" sz="2200">
                <a:solidFill>
                  <a:srgbClr val="595959"/>
                </a:solidFill>
                <a:latin typeface="Calibri"/>
                <a:ea typeface="Calibri"/>
                <a:cs typeface="Calibri"/>
                <a:sym typeface="Calibri"/>
              </a:rPr>
              <a:t>Fund Utilization</a:t>
            </a:r>
            <a:endParaRPr sz="2200">
              <a:latin typeface="Calibri"/>
              <a:ea typeface="Calibri"/>
              <a:cs typeface="Calibri"/>
              <a:sym typeface="Calibri"/>
            </a:endParaRPr>
          </a:p>
        </p:txBody>
      </p:sp>
      <p:sp>
        <p:nvSpPr>
          <p:cNvPr id="209" name="Google Shape;209;p14"/>
          <p:cNvSpPr/>
          <p:nvPr/>
        </p:nvSpPr>
        <p:spPr>
          <a:xfrm>
            <a:off x="3325367" y="7330440"/>
            <a:ext cx="82550" cy="83820"/>
          </a:xfrm>
          <a:custGeom>
            <a:rect b="b" l="l" r="r" t="t"/>
            <a:pathLst>
              <a:path extrusionOk="0" h="83820" w="82550">
                <a:moveTo>
                  <a:pt x="82296" y="83820"/>
                </a:moveTo>
                <a:lnTo>
                  <a:pt x="0" y="83820"/>
                </a:lnTo>
                <a:lnTo>
                  <a:pt x="0" y="0"/>
                </a:lnTo>
                <a:lnTo>
                  <a:pt x="82296" y="0"/>
                </a:lnTo>
                <a:lnTo>
                  <a:pt x="82296" y="83820"/>
                </a:lnTo>
                <a:close/>
              </a:path>
            </a:pathLst>
          </a:custGeom>
          <a:solidFill>
            <a:srgbClr val="4F80B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10" name="Google Shape;210;p14"/>
          <p:cNvSpPr txBox="1"/>
          <p:nvPr/>
        </p:nvSpPr>
        <p:spPr>
          <a:xfrm>
            <a:off x="3434596" y="7252196"/>
            <a:ext cx="734695" cy="20827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solidFill>
                  <a:srgbClr val="595959"/>
                </a:solidFill>
                <a:latin typeface="Calibri"/>
                <a:ea typeface="Calibri"/>
                <a:cs typeface="Calibri"/>
                <a:sym typeface="Calibri"/>
              </a:rPr>
              <a:t>Technology</a:t>
            </a:r>
            <a:endParaRPr sz="1200">
              <a:latin typeface="Calibri"/>
              <a:ea typeface="Calibri"/>
              <a:cs typeface="Calibri"/>
              <a:sym typeface="Calibri"/>
            </a:endParaRPr>
          </a:p>
        </p:txBody>
      </p:sp>
      <p:sp>
        <p:nvSpPr>
          <p:cNvPr id="211" name="Google Shape;211;p14"/>
          <p:cNvSpPr/>
          <p:nvPr/>
        </p:nvSpPr>
        <p:spPr>
          <a:xfrm>
            <a:off x="4326635" y="7330440"/>
            <a:ext cx="83820" cy="83820"/>
          </a:xfrm>
          <a:custGeom>
            <a:rect b="b" l="l" r="r" t="t"/>
            <a:pathLst>
              <a:path extrusionOk="0" h="83820" w="83820">
                <a:moveTo>
                  <a:pt x="83820" y="83820"/>
                </a:moveTo>
                <a:lnTo>
                  <a:pt x="0" y="83820"/>
                </a:lnTo>
                <a:lnTo>
                  <a:pt x="0" y="0"/>
                </a:lnTo>
                <a:lnTo>
                  <a:pt x="83820" y="0"/>
                </a:lnTo>
                <a:lnTo>
                  <a:pt x="83820" y="83820"/>
                </a:lnTo>
                <a:close/>
              </a:path>
            </a:pathLst>
          </a:custGeom>
          <a:solidFill>
            <a:srgbClr val="BF504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12" name="Google Shape;212;p14"/>
          <p:cNvSpPr txBox="1"/>
          <p:nvPr/>
        </p:nvSpPr>
        <p:spPr>
          <a:xfrm>
            <a:off x="4435835" y="7252196"/>
            <a:ext cx="677545" cy="20827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solidFill>
                  <a:srgbClr val="595959"/>
                </a:solidFill>
                <a:latin typeface="Calibri"/>
                <a:ea typeface="Calibri"/>
                <a:cs typeface="Calibri"/>
                <a:sym typeface="Calibri"/>
              </a:rPr>
              <a:t>core Team</a:t>
            </a:r>
            <a:endParaRPr sz="1200">
              <a:latin typeface="Calibri"/>
              <a:ea typeface="Calibri"/>
              <a:cs typeface="Calibri"/>
              <a:sym typeface="Calibri"/>
            </a:endParaRPr>
          </a:p>
        </p:txBody>
      </p:sp>
      <p:sp>
        <p:nvSpPr>
          <p:cNvPr id="213" name="Google Shape;213;p14"/>
          <p:cNvSpPr/>
          <p:nvPr/>
        </p:nvSpPr>
        <p:spPr>
          <a:xfrm>
            <a:off x="5269992" y="7330440"/>
            <a:ext cx="83820" cy="83820"/>
          </a:xfrm>
          <a:custGeom>
            <a:rect b="b" l="l" r="r" t="t"/>
            <a:pathLst>
              <a:path extrusionOk="0" h="83820" w="83820">
                <a:moveTo>
                  <a:pt x="83819" y="83820"/>
                </a:moveTo>
                <a:lnTo>
                  <a:pt x="0" y="83820"/>
                </a:lnTo>
                <a:lnTo>
                  <a:pt x="0" y="0"/>
                </a:lnTo>
                <a:lnTo>
                  <a:pt x="83819" y="0"/>
                </a:lnTo>
                <a:lnTo>
                  <a:pt x="83819" y="83820"/>
                </a:lnTo>
                <a:close/>
              </a:path>
            </a:pathLst>
          </a:custGeom>
          <a:solidFill>
            <a:srgbClr val="9ABA5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14" name="Google Shape;214;p14"/>
          <p:cNvSpPr txBox="1"/>
          <p:nvPr/>
        </p:nvSpPr>
        <p:spPr>
          <a:xfrm>
            <a:off x="5379189" y="7252196"/>
            <a:ext cx="664210" cy="20827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solidFill>
                  <a:srgbClr val="595959"/>
                </a:solidFill>
                <a:latin typeface="Calibri"/>
                <a:ea typeface="Calibri"/>
                <a:cs typeface="Calibri"/>
                <a:sym typeface="Calibri"/>
              </a:rPr>
              <a:t>Marketing</a:t>
            </a:r>
            <a:endParaRPr sz="1200">
              <a:latin typeface="Calibri"/>
              <a:ea typeface="Calibri"/>
              <a:cs typeface="Calibri"/>
              <a:sym typeface="Calibri"/>
            </a:endParaRPr>
          </a:p>
        </p:txBody>
      </p:sp>
      <p:sp>
        <p:nvSpPr>
          <p:cNvPr id="215" name="Google Shape;215;p14"/>
          <p:cNvSpPr/>
          <p:nvPr/>
        </p:nvSpPr>
        <p:spPr>
          <a:xfrm>
            <a:off x="6201155" y="7330440"/>
            <a:ext cx="82550" cy="83820"/>
          </a:xfrm>
          <a:custGeom>
            <a:rect b="b" l="l" r="r" t="t"/>
            <a:pathLst>
              <a:path extrusionOk="0" h="83820" w="82550">
                <a:moveTo>
                  <a:pt x="82296" y="83820"/>
                </a:moveTo>
                <a:lnTo>
                  <a:pt x="0" y="83820"/>
                </a:lnTo>
                <a:lnTo>
                  <a:pt x="0" y="0"/>
                </a:lnTo>
                <a:lnTo>
                  <a:pt x="82296" y="0"/>
                </a:lnTo>
                <a:lnTo>
                  <a:pt x="82296" y="83820"/>
                </a:lnTo>
                <a:close/>
              </a:path>
            </a:pathLst>
          </a:custGeom>
          <a:solidFill>
            <a:srgbClr val="8064A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16" name="Google Shape;216;p14"/>
          <p:cNvSpPr txBox="1"/>
          <p:nvPr/>
        </p:nvSpPr>
        <p:spPr>
          <a:xfrm>
            <a:off x="6310386" y="7252196"/>
            <a:ext cx="494665" cy="20827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200">
                <a:solidFill>
                  <a:srgbClr val="595959"/>
                </a:solidFill>
                <a:latin typeface="Calibri"/>
                <a:ea typeface="Calibri"/>
                <a:cs typeface="Calibri"/>
                <a:sym typeface="Calibri"/>
              </a:rPr>
              <a:t>Growth</a:t>
            </a:r>
            <a:endParaRPr sz="1200">
              <a:latin typeface="Calibri"/>
              <a:ea typeface="Calibri"/>
              <a:cs typeface="Calibri"/>
              <a:sym typeface="Calibri"/>
            </a:endParaRPr>
          </a:p>
        </p:txBody>
      </p:sp>
      <p:sp>
        <p:nvSpPr>
          <p:cNvPr id="217" name="Google Shape;217;p14"/>
          <p:cNvSpPr/>
          <p:nvPr/>
        </p:nvSpPr>
        <p:spPr>
          <a:xfrm>
            <a:off x="2319527" y="2927604"/>
            <a:ext cx="5420995" cy="4657725"/>
          </a:xfrm>
          <a:custGeom>
            <a:rect b="b" l="l" r="r" t="t"/>
            <a:pathLst>
              <a:path extrusionOk="0" h="4657725" w="5420995">
                <a:moveTo>
                  <a:pt x="5417820" y="4657344"/>
                </a:moveTo>
                <a:lnTo>
                  <a:pt x="3048" y="4657344"/>
                </a:lnTo>
                <a:lnTo>
                  <a:pt x="0" y="4654296"/>
                </a:lnTo>
                <a:lnTo>
                  <a:pt x="0" y="1524"/>
                </a:lnTo>
                <a:lnTo>
                  <a:pt x="3048" y="0"/>
                </a:lnTo>
                <a:lnTo>
                  <a:pt x="5417820" y="0"/>
                </a:lnTo>
                <a:lnTo>
                  <a:pt x="5420868" y="1524"/>
                </a:lnTo>
                <a:lnTo>
                  <a:pt x="5420868" y="4572"/>
                </a:lnTo>
                <a:lnTo>
                  <a:pt x="10668" y="4572"/>
                </a:lnTo>
                <a:lnTo>
                  <a:pt x="4572" y="9144"/>
                </a:lnTo>
                <a:lnTo>
                  <a:pt x="10668" y="9144"/>
                </a:lnTo>
                <a:lnTo>
                  <a:pt x="10668" y="4648200"/>
                </a:lnTo>
                <a:lnTo>
                  <a:pt x="4572" y="4648200"/>
                </a:lnTo>
                <a:lnTo>
                  <a:pt x="10668" y="4652772"/>
                </a:lnTo>
                <a:lnTo>
                  <a:pt x="5420868" y="4652772"/>
                </a:lnTo>
                <a:lnTo>
                  <a:pt x="5420868" y="4654296"/>
                </a:lnTo>
                <a:lnTo>
                  <a:pt x="5417820" y="4657344"/>
                </a:lnTo>
                <a:close/>
              </a:path>
              <a:path extrusionOk="0" h="4657725" w="5420995">
                <a:moveTo>
                  <a:pt x="10668" y="9144"/>
                </a:moveTo>
                <a:lnTo>
                  <a:pt x="4572" y="9144"/>
                </a:lnTo>
                <a:lnTo>
                  <a:pt x="10668" y="4572"/>
                </a:lnTo>
                <a:lnTo>
                  <a:pt x="10668" y="9144"/>
                </a:lnTo>
                <a:close/>
              </a:path>
              <a:path extrusionOk="0" h="4657725" w="5420995">
                <a:moveTo>
                  <a:pt x="5410200" y="9144"/>
                </a:moveTo>
                <a:lnTo>
                  <a:pt x="10668" y="9144"/>
                </a:lnTo>
                <a:lnTo>
                  <a:pt x="10668" y="4572"/>
                </a:lnTo>
                <a:lnTo>
                  <a:pt x="5410200" y="4572"/>
                </a:lnTo>
                <a:lnTo>
                  <a:pt x="5410200" y="9144"/>
                </a:lnTo>
                <a:close/>
              </a:path>
              <a:path extrusionOk="0" h="4657725" w="5420995">
                <a:moveTo>
                  <a:pt x="5410200" y="4652772"/>
                </a:moveTo>
                <a:lnTo>
                  <a:pt x="5410200" y="4572"/>
                </a:lnTo>
                <a:lnTo>
                  <a:pt x="5414771" y="9144"/>
                </a:lnTo>
                <a:lnTo>
                  <a:pt x="5420868" y="9144"/>
                </a:lnTo>
                <a:lnTo>
                  <a:pt x="5420868" y="4648200"/>
                </a:lnTo>
                <a:lnTo>
                  <a:pt x="5414771" y="4648200"/>
                </a:lnTo>
                <a:lnTo>
                  <a:pt x="5410200" y="4652772"/>
                </a:lnTo>
                <a:close/>
              </a:path>
              <a:path extrusionOk="0" h="4657725" w="5420995">
                <a:moveTo>
                  <a:pt x="5420868" y="9144"/>
                </a:moveTo>
                <a:lnTo>
                  <a:pt x="5414771" y="9144"/>
                </a:lnTo>
                <a:lnTo>
                  <a:pt x="5410200" y="4572"/>
                </a:lnTo>
                <a:lnTo>
                  <a:pt x="5420868" y="4572"/>
                </a:lnTo>
                <a:lnTo>
                  <a:pt x="5420868" y="9144"/>
                </a:lnTo>
                <a:close/>
              </a:path>
              <a:path extrusionOk="0" h="4657725" w="5420995">
                <a:moveTo>
                  <a:pt x="10668" y="4652772"/>
                </a:moveTo>
                <a:lnTo>
                  <a:pt x="4572" y="4648200"/>
                </a:lnTo>
                <a:lnTo>
                  <a:pt x="10668" y="4648200"/>
                </a:lnTo>
                <a:lnTo>
                  <a:pt x="10668" y="4652772"/>
                </a:lnTo>
                <a:close/>
              </a:path>
              <a:path extrusionOk="0" h="4657725" w="5420995">
                <a:moveTo>
                  <a:pt x="5410200" y="4652772"/>
                </a:moveTo>
                <a:lnTo>
                  <a:pt x="10668" y="4652772"/>
                </a:lnTo>
                <a:lnTo>
                  <a:pt x="10668" y="4648200"/>
                </a:lnTo>
                <a:lnTo>
                  <a:pt x="5410200" y="4648200"/>
                </a:lnTo>
                <a:lnTo>
                  <a:pt x="5410200" y="4652772"/>
                </a:lnTo>
                <a:close/>
              </a:path>
              <a:path extrusionOk="0" h="4657725" w="5420995">
                <a:moveTo>
                  <a:pt x="5420868" y="4652772"/>
                </a:moveTo>
                <a:lnTo>
                  <a:pt x="5410200" y="4652772"/>
                </a:lnTo>
                <a:lnTo>
                  <a:pt x="5414771" y="4648200"/>
                </a:lnTo>
                <a:lnTo>
                  <a:pt x="5420868" y="4648200"/>
                </a:lnTo>
                <a:lnTo>
                  <a:pt x="5420868" y="4652772"/>
                </a:lnTo>
                <a:close/>
              </a:path>
            </a:pathLst>
          </a:custGeom>
          <a:solidFill>
            <a:srgbClr val="D8D8D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1" name="Shape 221"/>
        <p:cNvGrpSpPr/>
        <p:nvPr/>
      </p:nvGrpSpPr>
      <p:grpSpPr>
        <a:xfrm>
          <a:off x="0" y="0"/>
          <a:ext cx="0" cy="0"/>
          <a:chOff x="0" y="0"/>
          <a:chExt cx="0" cy="0"/>
        </a:xfrm>
      </p:grpSpPr>
      <p:sp>
        <p:nvSpPr>
          <p:cNvPr id="222" name="Google Shape;222;p15"/>
          <p:cNvSpPr txBox="1"/>
          <p:nvPr>
            <p:ph type="title"/>
          </p:nvPr>
        </p:nvSpPr>
        <p:spPr>
          <a:xfrm>
            <a:off x="-11061" y="4121"/>
            <a:ext cx="9871663" cy="1245281"/>
          </a:xfrm>
          <a:prstGeom prst="rect">
            <a:avLst/>
          </a:prstGeom>
          <a:noFill/>
          <a:ln>
            <a:noFill/>
          </a:ln>
        </p:spPr>
        <p:txBody>
          <a:bodyPr anchorCtr="0" anchor="t" bIns="0" lIns="0" spcFirstLastPara="1" rIns="0" wrap="square" tIns="611650">
            <a:spAutoFit/>
          </a:bodyPr>
          <a:lstStyle/>
          <a:p>
            <a:pPr indent="0" lvl="0" marL="205740" rtl="0" algn="l">
              <a:lnSpc>
                <a:spcPct val="100000"/>
              </a:lnSpc>
              <a:spcBef>
                <a:spcPts val="0"/>
              </a:spcBef>
              <a:spcAft>
                <a:spcPts val="0"/>
              </a:spcAft>
              <a:buNone/>
            </a:pPr>
            <a:r>
              <a:rPr lang="en-US" sz="3500"/>
              <a:t>Why we are building EcoVenture !</a:t>
            </a:r>
            <a:endParaRPr sz="3500"/>
          </a:p>
        </p:txBody>
      </p:sp>
      <p:sp>
        <p:nvSpPr>
          <p:cNvPr id="223" name="Google Shape;223;p15"/>
          <p:cNvSpPr txBox="1"/>
          <p:nvPr/>
        </p:nvSpPr>
        <p:spPr>
          <a:xfrm>
            <a:off x="182342" y="1520471"/>
            <a:ext cx="9370695" cy="1675764"/>
          </a:xfrm>
          <a:prstGeom prst="rect">
            <a:avLst/>
          </a:prstGeom>
          <a:noFill/>
          <a:ln>
            <a:noFill/>
          </a:ln>
        </p:spPr>
        <p:txBody>
          <a:bodyPr anchorCtr="0" anchor="t" bIns="0" lIns="0" spcFirstLastPara="1" rIns="0" wrap="square" tIns="40000">
            <a:spAutoFit/>
          </a:bodyPr>
          <a:lstStyle/>
          <a:p>
            <a:pPr indent="0" lvl="0" marL="12700" marR="5080" rtl="0" algn="l">
              <a:lnSpc>
                <a:spcPct val="91000"/>
              </a:lnSpc>
              <a:spcBef>
                <a:spcPts val="0"/>
              </a:spcBef>
              <a:spcAft>
                <a:spcPts val="0"/>
              </a:spcAft>
              <a:buNone/>
            </a:pPr>
            <a:r>
              <a:rPr lang="en-US" sz="1950">
                <a:latin typeface="Arial"/>
                <a:ea typeface="Arial"/>
                <a:cs typeface="Arial"/>
                <a:sym typeface="Arial"/>
              </a:rPr>
              <a:t>We built EcoVenture because we believe that life is incomplete without a garden but finding the trustworthy and qualified professionals who can make the dream a reality is very hard, fear of losing hard earned money to the unqualified professionals as there is no surety to the quality in execution as well as there is lack in the price transparency for the projects.	We knew there was a better way to get around so we decided to build it ourselves.</a:t>
            </a:r>
            <a:endParaRPr sz="195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7" name="Shape 227"/>
        <p:cNvGrpSpPr/>
        <p:nvPr/>
      </p:nvGrpSpPr>
      <p:grpSpPr>
        <a:xfrm>
          <a:off x="0" y="0"/>
          <a:ext cx="0" cy="0"/>
          <a:chOff x="0" y="0"/>
          <a:chExt cx="0" cy="0"/>
        </a:xfrm>
      </p:grpSpPr>
      <p:sp>
        <p:nvSpPr>
          <p:cNvPr id="228" name="Google Shape;228;p16"/>
          <p:cNvSpPr txBox="1"/>
          <p:nvPr>
            <p:ph type="title"/>
          </p:nvPr>
        </p:nvSpPr>
        <p:spPr>
          <a:xfrm>
            <a:off x="252443" y="276925"/>
            <a:ext cx="9528810" cy="62738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Some of Our Clientele	(Public Places):</a:t>
            </a:r>
            <a:endParaRPr/>
          </a:p>
        </p:txBody>
      </p:sp>
      <p:pic>
        <p:nvPicPr>
          <p:cNvPr id="229" name="Google Shape;229;p16"/>
          <p:cNvPicPr preferRelativeResize="0"/>
          <p:nvPr/>
        </p:nvPicPr>
        <p:blipFill rotWithShape="1">
          <a:blip r:embed="rId3">
            <a:alphaModFix/>
          </a:blip>
          <a:srcRect b="0" l="0" r="0" t="0"/>
          <a:stretch/>
        </p:blipFill>
        <p:spPr>
          <a:xfrm>
            <a:off x="103631" y="1961388"/>
            <a:ext cx="1780031" cy="1780031"/>
          </a:xfrm>
          <a:prstGeom prst="rect">
            <a:avLst/>
          </a:prstGeom>
          <a:noFill/>
          <a:ln>
            <a:noFill/>
          </a:ln>
        </p:spPr>
      </p:pic>
      <p:pic>
        <p:nvPicPr>
          <p:cNvPr id="230" name="Google Shape;230;p16"/>
          <p:cNvPicPr preferRelativeResize="0"/>
          <p:nvPr/>
        </p:nvPicPr>
        <p:blipFill rotWithShape="1">
          <a:blip r:embed="rId4">
            <a:alphaModFix/>
          </a:blip>
          <a:srcRect b="0" l="0" r="0" t="0"/>
          <a:stretch/>
        </p:blipFill>
        <p:spPr>
          <a:xfrm>
            <a:off x="515112" y="4363211"/>
            <a:ext cx="2170175" cy="1447799"/>
          </a:xfrm>
          <a:prstGeom prst="rect">
            <a:avLst/>
          </a:prstGeom>
          <a:noFill/>
          <a:ln>
            <a:noFill/>
          </a:ln>
        </p:spPr>
      </p:pic>
      <p:pic>
        <p:nvPicPr>
          <p:cNvPr id="231" name="Google Shape;231;p16"/>
          <p:cNvPicPr preferRelativeResize="0"/>
          <p:nvPr/>
        </p:nvPicPr>
        <p:blipFill rotWithShape="1">
          <a:blip r:embed="rId5">
            <a:alphaModFix/>
          </a:blip>
          <a:srcRect b="0" l="0" r="0" t="0"/>
          <a:stretch/>
        </p:blipFill>
        <p:spPr>
          <a:xfrm>
            <a:off x="2106167" y="2014728"/>
            <a:ext cx="1780032" cy="1780031"/>
          </a:xfrm>
          <a:prstGeom prst="rect">
            <a:avLst/>
          </a:prstGeom>
          <a:noFill/>
          <a:ln>
            <a:noFill/>
          </a:ln>
        </p:spPr>
      </p:pic>
      <p:pic>
        <p:nvPicPr>
          <p:cNvPr id="232" name="Google Shape;232;p16"/>
          <p:cNvPicPr preferRelativeResize="0"/>
          <p:nvPr/>
        </p:nvPicPr>
        <p:blipFill rotWithShape="1">
          <a:blip r:embed="rId6">
            <a:alphaModFix/>
          </a:blip>
          <a:srcRect b="0" l="0" r="0" t="0"/>
          <a:stretch/>
        </p:blipFill>
        <p:spPr>
          <a:xfrm>
            <a:off x="4283964" y="6134100"/>
            <a:ext cx="2624327" cy="1306067"/>
          </a:xfrm>
          <a:prstGeom prst="rect">
            <a:avLst/>
          </a:prstGeom>
          <a:noFill/>
          <a:ln>
            <a:noFill/>
          </a:ln>
        </p:spPr>
      </p:pic>
      <p:pic>
        <p:nvPicPr>
          <p:cNvPr id="233" name="Google Shape;233;p16"/>
          <p:cNvPicPr preferRelativeResize="0"/>
          <p:nvPr/>
        </p:nvPicPr>
        <p:blipFill rotWithShape="1">
          <a:blip r:embed="rId7">
            <a:alphaModFix/>
          </a:blip>
          <a:srcRect b="0" l="0" r="0" t="0"/>
          <a:stretch/>
        </p:blipFill>
        <p:spPr>
          <a:xfrm>
            <a:off x="7123176" y="4375403"/>
            <a:ext cx="2150363" cy="1264919"/>
          </a:xfrm>
          <a:prstGeom prst="rect">
            <a:avLst/>
          </a:prstGeom>
          <a:noFill/>
          <a:ln>
            <a:noFill/>
          </a:ln>
        </p:spPr>
      </p:pic>
      <p:pic>
        <p:nvPicPr>
          <p:cNvPr id="234" name="Google Shape;234;p16"/>
          <p:cNvPicPr preferRelativeResize="0"/>
          <p:nvPr/>
        </p:nvPicPr>
        <p:blipFill rotWithShape="1">
          <a:blip r:embed="rId8">
            <a:alphaModFix/>
          </a:blip>
          <a:srcRect b="0" l="0" r="0" t="0"/>
          <a:stretch/>
        </p:blipFill>
        <p:spPr>
          <a:xfrm>
            <a:off x="2921507" y="4326635"/>
            <a:ext cx="1452371" cy="1484375"/>
          </a:xfrm>
          <a:prstGeom prst="rect">
            <a:avLst/>
          </a:prstGeom>
          <a:noFill/>
          <a:ln>
            <a:noFill/>
          </a:ln>
        </p:spPr>
      </p:pic>
      <p:pic>
        <p:nvPicPr>
          <p:cNvPr id="235" name="Google Shape;235;p16"/>
          <p:cNvPicPr preferRelativeResize="0"/>
          <p:nvPr/>
        </p:nvPicPr>
        <p:blipFill rotWithShape="1">
          <a:blip r:embed="rId9">
            <a:alphaModFix/>
          </a:blip>
          <a:srcRect b="0" l="0" r="0" t="0"/>
          <a:stretch/>
        </p:blipFill>
        <p:spPr>
          <a:xfrm>
            <a:off x="7421880" y="2298192"/>
            <a:ext cx="1851659" cy="1850135"/>
          </a:xfrm>
          <a:prstGeom prst="rect">
            <a:avLst/>
          </a:prstGeom>
          <a:noFill/>
          <a:ln>
            <a:noFill/>
          </a:ln>
        </p:spPr>
      </p:pic>
      <p:pic>
        <p:nvPicPr>
          <p:cNvPr id="236" name="Google Shape;236;p16"/>
          <p:cNvPicPr preferRelativeResize="0"/>
          <p:nvPr/>
        </p:nvPicPr>
        <p:blipFill rotWithShape="1">
          <a:blip r:embed="rId10">
            <a:alphaModFix/>
          </a:blip>
          <a:srcRect b="0" l="0" r="0" t="0"/>
          <a:stretch/>
        </p:blipFill>
        <p:spPr>
          <a:xfrm>
            <a:off x="236219" y="6059423"/>
            <a:ext cx="1652016" cy="1392935"/>
          </a:xfrm>
          <a:prstGeom prst="rect">
            <a:avLst/>
          </a:prstGeom>
          <a:noFill/>
          <a:ln>
            <a:noFill/>
          </a:ln>
        </p:spPr>
      </p:pic>
      <p:pic>
        <p:nvPicPr>
          <p:cNvPr id="237" name="Google Shape;237;p16"/>
          <p:cNvPicPr preferRelativeResize="0"/>
          <p:nvPr/>
        </p:nvPicPr>
        <p:blipFill rotWithShape="1">
          <a:blip r:embed="rId11">
            <a:alphaModFix/>
          </a:blip>
          <a:srcRect b="0" l="0" r="0" t="0"/>
          <a:stretch/>
        </p:blipFill>
        <p:spPr>
          <a:xfrm>
            <a:off x="2002536" y="6134100"/>
            <a:ext cx="2183891" cy="1318259"/>
          </a:xfrm>
          <a:prstGeom prst="rect">
            <a:avLst/>
          </a:prstGeom>
          <a:noFill/>
          <a:ln>
            <a:noFill/>
          </a:ln>
        </p:spPr>
      </p:pic>
      <p:pic>
        <p:nvPicPr>
          <p:cNvPr id="238" name="Google Shape;238;p16"/>
          <p:cNvPicPr preferRelativeResize="0"/>
          <p:nvPr/>
        </p:nvPicPr>
        <p:blipFill rotWithShape="1">
          <a:blip r:embed="rId12">
            <a:alphaModFix/>
          </a:blip>
          <a:srcRect b="0" l="0" r="0" t="0"/>
          <a:stretch/>
        </p:blipFill>
        <p:spPr>
          <a:xfrm>
            <a:off x="5119115" y="4226052"/>
            <a:ext cx="1473707" cy="1473708"/>
          </a:xfrm>
          <a:prstGeom prst="rect">
            <a:avLst/>
          </a:prstGeom>
          <a:noFill/>
          <a:ln>
            <a:noFill/>
          </a:ln>
        </p:spPr>
      </p:pic>
      <p:pic>
        <p:nvPicPr>
          <p:cNvPr id="239" name="Google Shape;239;p16"/>
          <p:cNvPicPr preferRelativeResize="0"/>
          <p:nvPr/>
        </p:nvPicPr>
        <p:blipFill rotWithShape="1">
          <a:blip r:embed="rId13">
            <a:alphaModFix/>
          </a:blip>
          <a:srcRect b="0" l="0" r="0" t="0"/>
          <a:stretch/>
        </p:blipFill>
        <p:spPr>
          <a:xfrm>
            <a:off x="7002780" y="6150864"/>
            <a:ext cx="3026663" cy="1277112"/>
          </a:xfrm>
          <a:prstGeom prst="rect">
            <a:avLst/>
          </a:prstGeom>
          <a:noFill/>
          <a:ln>
            <a:noFill/>
          </a:ln>
        </p:spPr>
      </p:pic>
      <p:pic>
        <p:nvPicPr>
          <p:cNvPr id="240" name="Google Shape;240;p16"/>
          <p:cNvPicPr preferRelativeResize="0"/>
          <p:nvPr/>
        </p:nvPicPr>
        <p:blipFill rotWithShape="1">
          <a:blip r:embed="rId14">
            <a:alphaModFix/>
          </a:blip>
          <a:srcRect b="0" l="0" r="0" t="0"/>
          <a:stretch/>
        </p:blipFill>
        <p:spPr>
          <a:xfrm>
            <a:off x="4517135" y="2240280"/>
            <a:ext cx="2037587" cy="143408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4" name="Shape 244"/>
        <p:cNvGrpSpPr/>
        <p:nvPr/>
      </p:nvGrpSpPr>
      <p:grpSpPr>
        <a:xfrm>
          <a:off x="0" y="0"/>
          <a:ext cx="0" cy="0"/>
          <a:chOff x="0" y="0"/>
          <a:chExt cx="0" cy="0"/>
        </a:xfrm>
      </p:grpSpPr>
      <p:sp>
        <p:nvSpPr>
          <p:cNvPr id="245" name="Google Shape;245;p17"/>
          <p:cNvSpPr txBox="1"/>
          <p:nvPr>
            <p:ph type="title"/>
          </p:nvPr>
        </p:nvSpPr>
        <p:spPr>
          <a:xfrm>
            <a:off x="-11061" y="4121"/>
            <a:ext cx="9871663" cy="1245281"/>
          </a:xfrm>
          <a:prstGeom prst="rect">
            <a:avLst/>
          </a:prstGeom>
          <a:noFill/>
          <a:ln>
            <a:noFill/>
          </a:ln>
        </p:spPr>
        <p:txBody>
          <a:bodyPr anchorCtr="0" anchor="t" bIns="0" lIns="0" spcFirstLastPara="1" rIns="0" wrap="square" tIns="263550">
            <a:spAutoFit/>
          </a:bodyPr>
          <a:lstStyle/>
          <a:p>
            <a:pPr indent="0" lvl="0" marL="274320" rtl="0" algn="l">
              <a:lnSpc>
                <a:spcPct val="100000"/>
              </a:lnSpc>
              <a:spcBef>
                <a:spcPts val="0"/>
              </a:spcBef>
              <a:spcAft>
                <a:spcPts val="0"/>
              </a:spcAft>
              <a:buNone/>
            </a:pPr>
            <a:r>
              <a:rPr lang="en-US"/>
              <a:t>Reserve Bank of India:</a:t>
            </a:r>
            <a:endParaRPr/>
          </a:p>
        </p:txBody>
      </p:sp>
      <p:pic>
        <p:nvPicPr>
          <p:cNvPr id="246" name="Google Shape;246;p17"/>
          <p:cNvPicPr preferRelativeResize="0"/>
          <p:nvPr/>
        </p:nvPicPr>
        <p:blipFill rotWithShape="1">
          <a:blip r:embed="rId3">
            <a:alphaModFix/>
          </a:blip>
          <a:srcRect b="0" l="0" r="0" t="0"/>
          <a:stretch/>
        </p:blipFill>
        <p:spPr>
          <a:xfrm>
            <a:off x="36576" y="1242059"/>
            <a:ext cx="10006584" cy="64190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0" name="Shape 250"/>
        <p:cNvGrpSpPr/>
        <p:nvPr/>
      </p:nvGrpSpPr>
      <p:grpSpPr>
        <a:xfrm>
          <a:off x="0" y="0"/>
          <a:ext cx="0" cy="0"/>
          <a:chOff x="0" y="0"/>
          <a:chExt cx="0" cy="0"/>
        </a:xfrm>
      </p:grpSpPr>
      <p:sp>
        <p:nvSpPr>
          <p:cNvPr id="251" name="Google Shape;251;p18"/>
          <p:cNvSpPr txBox="1"/>
          <p:nvPr>
            <p:ph type="title"/>
          </p:nvPr>
        </p:nvSpPr>
        <p:spPr>
          <a:xfrm>
            <a:off x="-11061" y="4121"/>
            <a:ext cx="9871663" cy="1245281"/>
          </a:xfrm>
          <a:prstGeom prst="rect">
            <a:avLst/>
          </a:prstGeom>
          <a:noFill/>
          <a:ln>
            <a:noFill/>
          </a:ln>
        </p:spPr>
        <p:txBody>
          <a:bodyPr anchorCtr="0" anchor="t" bIns="0" lIns="0" spcFirstLastPara="1" rIns="0" wrap="square" tIns="360175">
            <a:spAutoFit/>
          </a:bodyPr>
          <a:lstStyle/>
          <a:p>
            <a:pPr indent="0" lvl="0" marL="12700" rtl="0" algn="l">
              <a:lnSpc>
                <a:spcPct val="100000"/>
              </a:lnSpc>
              <a:spcBef>
                <a:spcPts val="0"/>
              </a:spcBef>
              <a:spcAft>
                <a:spcPts val="0"/>
              </a:spcAft>
              <a:buNone/>
            </a:pPr>
            <a:r>
              <a:rPr lang="en-US" sz="4400"/>
              <a:t>Alankar Jewellers</a:t>
            </a:r>
            <a:endParaRPr sz="4400"/>
          </a:p>
        </p:txBody>
      </p:sp>
      <p:pic>
        <p:nvPicPr>
          <p:cNvPr id="252" name="Google Shape;252;p18"/>
          <p:cNvPicPr preferRelativeResize="0"/>
          <p:nvPr/>
        </p:nvPicPr>
        <p:blipFill rotWithShape="1">
          <a:blip r:embed="rId3">
            <a:alphaModFix/>
          </a:blip>
          <a:srcRect b="0" l="0" r="0" t="0"/>
          <a:stretch/>
        </p:blipFill>
        <p:spPr>
          <a:xfrm>
            <a:off x="0" y="1367028"/>
            <a:ext cx="10043160" cy="629411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6" name="Shape 256"/>
        <p:cNvGrpSpPr/>
        <p:nvPr/>
      </p:nvGrpSpPr>
      <p:grpSpPr>
        <a:xfrm>
          <a:off x="0" y="0"/>
          <a:ext cx="0" cy="0"/>
          <a:chOff x="0" y="0"/>
          <a:chExt cx="0" cy="0"/>
        </a:xfrm>
      </p:grpSpPr>
      <p:sp>
        <p:nvSpPr>
          <p:cNvPr id="257" name="Google Shape;257;p19"/>
          <p:cNvSpPr txBox="1"/>
          <p:nvPr>
            <p:ph type="title"/>
          </p:nvPr>
        </p:nvSpPr>
        <p:spPr>
          <a:xfrm>
            <a:off x="-11061" y="4121"/>
            <a:ext cx="9871663" cy="1245281"/>
          </a:xfrm>
          <a:prstGeom prst="rect">
            <a:avLst/>
          </a:prstGeom>
          <a:noFill/>
          <a:ln>
            <a:noFill/>
          </a:ln>
        </p:spPr>
        <p:txBody>
          <a:bodyPr anchorCtr="0" anchor="t" bIns="0" lIns="0" spcFirstLastPara="1" rIns="0" wrap="square" tIns="141625">
            <a:spAutoFit/>
          </a:bodyPr>
          <a:lstStyle/>
          <a:p>
            <a:pPr indent="0" lvl="0" marL="42545" rtl="0" algn="l">
              <a:lnSpc>
                <a:spcPct val="100000"/>
              </a:lnSpc>
              <a:spcBef>
                <a:spcPts val="0"/>
              </a:spcBef>
              <a:spcAft>
                <a:spcPts val="0"/>
              </a:spcAft>
              <a:buNone/>
            </a:pPr>
            <a:r>
              <a:rPr lang="en-US"/>
              <a:t>Windsor Hotel</a:t>
            </a:r>
            <a:endParaRPr/>
          </a:p>
        </p:txBody>
      </p:sp>
      <p:pic>
        <p:nvPicPr>
          <p:cNvPr id="258" name="Google Shape;258;p19"/>
          <p:cNvPicPr preferRelativeResize="0"/>
          <p:nvPr/>
        </p:nvPicPr>
        <p:blipFill rotWithShape="1">
          <a:blip r:embed="rId3">
            <a:alphaModFix/>
          </a:blip>
          <a:srcRect b="0" l="0" r="0" t="0"/>
          <a:stretch/>
        </p:blipFill>
        <p:spPr>
          <a:xfrm>
            <a:off x="149352" y="818387"/>
            <a:ext cx="9759695" cy="69418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 name="Shape 51"/>
        <p:cNvGrpSpPr/>
        <p:nvPr/>
      </p:nvGrpSpPr>
      <p:grpSpPr>
        <a:xfrm>
          <a:off x="0" y="0"/>
          <a:ext cx="0" cy="0"/>
          <a:chOff x="0" y="0"/>
          <a:chExt cx="0" cy="0"/>
        </a:xfrm>
      </p:grpSpPr>
      <p:sp>
        <p:nvSpPr>
          <p:cNvPr id="52" name="Google Shape;52;p2"/>
          <p:cNvSpPr txBox="1"/>
          <p:nvPr>
            <p:ph type="title"/>
          </p:nvPr>
        </p:nvSpPr>
        <p:spPr>
          <a:xfrm>
            <a:off x="250974" y="241916"/>
            <a:ext cx="2020570" cy="62738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Problem</a:t>
            </a:r>
            <a:endParaRPr/>
          </a:p>
        </p:txBody>
      </p:sp>
      <p:sp>
        <p:nvSpPr>
          <p:cNvPr id="53" name="Google Shape;53;p2"/>
          <p:cNvSpPr txBox="1"/>
          <p:nvPr/>
        </p:nvSpPr>
        <p:spPr>
          <a:xfrm>
            <a:off x="72691" y="1450362"/>
            <a:ext cx="4633595" cy="323850"/>
          </a:xfrm>
          <a:prstGeom prst="rect">
            <a:avLst/>
          </a:prstGeom>
          <a:noFill/>
          <a:ln>
            <a:noFill/>
          </a:ln>
        </p:spPr>
        <p:txBody>
          <a:bodyPr anchorCtr="0" anchor="t" bIns="0" lIns="0" spcFirstLastPara="1" rIns="0" wrap="square" tIns="13325">
            <a:spAutoFit/>
          </a:bodyPr>
          <a:lstStyle/>
          <a:p>
            <a:pPr indent="-342265" lvl="0" marL="354965" rtl="0" algn="l">
              <a:lnSpc>
                <a:spcPct val="100000"/>
              </a:lnSpc>
              <a:spcBef>
                <a:spcPts val="0"/>
              </a:spcBef>
              <a:spcAft>
                <a:spcPts val="0"/>
              </a:spcAft>
              <a:buSzPts val="1950"/>
              <a:buFont typeface="Arial"/>
              <a:buChar char="•"/>
            </a:pPr>
            <a:r>
              <a:rPr b="1" lang="en-US" sz="1950">
                <a:latin typeface="Arial"/>
                <a:ea typeface="Arial"/>
                <a:cs typeface="Arial"/>
                <a:sym typeface="Arial"/>
              </a:rPr>
              <a:t>Discovery of Qualified Professionals.</a:t>
            </a:r>
            <a:endParaRPr sz="1950">
              <a:latin typeface="Arial"/>
              <a:ea typeface="Arial"/>
              <a:cs typeface="Arial"/>
              <a:sym typeface="Arial"/>
            </a:endParaRPr>
          </a:p>
        </p:txBody>
      </p:sp>
      <p:sp>
        <p:nvSpPr>
          <p:cNvPr id="54" name="Google Shape;54;p2"/>
          <p:cNvSpPr txBox="1"/>
          <p:nvPr/>
        </p:nvSpPr>
        <p:spPr>
          <a:xfrm>
            <a:off x="72700" y="2329675"/>
            <a:ext cx="9556500" cy="4679700"/>
          </a:xfrm>
          <a:prstGeom prst="rect">
            <a:avLst/>
          </a:prstGeom>
          <a:noFill/>
          <a:ln>
            <a:noFill/>
          </a:ln>
        </p:spPr>
        <p:txBody>
          <a:bodyPr anchorCtr="0" anchor="t" bIns="0" lIns="0" spcFirstLastPara="1" rIns="0" wrap="square" tIns="13325">
            <a:spAutoFit/>
          </a:bodyPr>
          <a:lstStyle/>
          <a:p>
            <a:pPr indent="-342265" lvl="0" marL="354965" rtl="0" algn="l">
              <a:lnSpc>
                <a:spcPct val="100000"/>
              </a:lnSpc>
              <a:spcBef>
                <a:spcPts val="0"/>
              </a:spcBef>
              <a:spcAft>
                <a:spcPts val="0"/>
              </a:spcAft>
              <a:buSzPts val="1950"/>
              <a:buFont typeface="Arial"/>
              <a:buChar char="•"/>
            </a:pPr>
            <a:r>
              <a:rPr b="1" lang="en-US" sz="1950">
                <a:latin typeface="Arial"/>
                <a:ea typeface="Arial"/>
                <a:cs typeface="Arial"/>
                <a:sym typeface="Arial"/>
              </a:rPr>
              <a:t>On an average one spend 20-30 percent more than actual rate due to lack of price transparency.</a:t>
            </a:r>
            <a:endParaRPr sz="1950">
              <a:latin typeface="Arial"/>
              <a:ea typeface="Arial"/>
              <a:cs typeface="Arial"/>
              <a:sym typeface="Arial"/>
            </a:endParaRPr>
          </a:p>
          <a:p>
            <a:pPr indent="0" lvl="0" marL="0" rtl="0" algn="l">
              <a:lnSpc>
                <a:spcPct val="100000"/>
              </a:lnSpc>
              <a:spcBef>
                <a:spcPts val="0"/>
              </a:spcBef>
              <a:spcAft>
                <a:spcPts val="0"/>
              </a:spcAft>
              <a:buNone/>
            </a:pPr>
            <a:r>
              <a:t/>
            </a:r>
            <a:endParaRPr sz="1950">
              <a:latin typeface="Arial"/>
              <a:ea typeface="Arial"/>
              <a:cs typeface="Arial"/>
              <a:sym typeface="Arial"/>
            </a:endParaRPr>
          </a:p>
          <a:p>
            <a:pPr indent="-342265" lvl="0" marL="354965" rtl="0" algn="l">
              <a:lnSpc>
                <a:spcPct val="100000"/>
              </a:lnSpc>
              <a:spcBef>
                <a:spcPts val="0"/>
              </a:spcBef>
              <a:spcAft>
                <a:spcPts val="0"/>
              </a:spcAft>
              <a:buSzPts val="1950"/>
              <a:buFont typeface="Arial"/>
              <a:buChar char="•"/>
            </a:pPr>
            <a:r>
              <a:rPr b="1" lang="en-US" sz="1950">
                <a:latin typeface="Arial"/>
                <a:ea typeface="Arial"/>
                <a:cs typeface="Arial"/>
                <a:sym typeface="Arial"/>
              </a:rPr>
              <a:t>Qualified Gardener on any single platform to maintain the garden</a:t>
            </a:r>
            <a:endParaRPr sz="1950">
              <a:latin typeface="Arial"/>
              <a:ea typeface="Arial"/>
              <a:cs typeface="Arial"/>
              <a:sym typeface="Arial"/>
            </a:endParaRPr>
          </a:p>
          <a:p>
            <a:pPr indent="0" lvl="0" marL="0" rtl="0" algn="l">
              <a:lnSpc>
                <a:spcPct val="100000"/>
              </a:lnSpc>
              <a:spcBef>
                <a:spcPts val="2225"/>
              </a:spcBef>
              <a:spcAft>
                <a:spcPts val="0"/>
              </a:spcAft>
              <a:buNone/>
            </a:pPr>
            <a:r>
              <a:t/>
            </a:r>
            <a:endParaRPr sz="1950">
              <a:latin typeface="Arial"/>
              <a:ea typeface="Arial"/>
              <a:cs typeface="Arial"/>
              <a:sym typeface="Arial"/>
            </a:endParaRPr>
          </a:p>
          <a:p>
            <a:pPr indent="0" lvl="0" marL="34925" rtl="0" algn="l">
              <a:lnSpc>
                <a:spcPct val="100000"/>
              </a:lnSpc>
              <a:spcBef>
                <a:spcPts val="0"/>
              </a:spcBef>
              <a:spcAft>
                <a:spcPts val="0"/>
              </a:spcAft>
              <a:buNone/>
            </a:pPr>
            <a:r>
              <a:rPr b="1" lang="en-US" sz="3950">
                <a:solidFill>
                  <a:srgbClr val="119CEB"/>
                </a:solidFill>
                <a:latin typeface="Arial"/>
                <a:ea typeface="Arial"/>
                <a:cs typeface="Arial"/>
                <a:sym typeface="Arial"/>
              </a:rPr>
              <a:t>Think !!!</a:t>
            </a:r>
            <a:endParaRPr sz="3950">
              <a:latin typeface="Arial"/>
              <a:ea typeface="Arial"/>
              <a:cs typeface="Arial"/>
              <a:sym typeface="Arial"/>
            </a:endParaRPr>
          </a:p>
          <a:p>
            <a:pPr indent="0" lvl="0" marL="34925" marR="5080" rtl="0" algn="l">
              <a:lnSpc>
                <a:spcPct val="109000"/>
              </a:lnSpc>
              <a:spcBef>
                <a:spcPts val="2620"/>
              </a:spcBef>
              <a:spcAft>
                <a:spcPts val="0"/>
              </a:spcAft>
              <a:buNone/>
            </a:pPr>
            <a:r>
              <a:rPr b="1" lang="en-US" sz="1950"/>
              <a:t>But what if you could get a one stop destination where your dream garden comes true. No more hassle in finding the qualified professional for the work. No more fear of losing the hard-earned money due to poor execution or even incomplete execution of work. No more waste of time to ensure the quality of work. What if there was a simple way to turn your dream garden a reality with a click?</a:t>
            </a:r>
            <a:endParaRPr b="1" sz="1950"/>
          </a:p>
        </p:txBody>
      </p:sp>
      <p:pic>
        <p:nvPicPr>
          <p:cNvPr id="55" name="Google Shape;55;p2"/>
          <p:cNvPicPr preferRelativeResize="0"/>
          <p:nvPr/>
        </p:nvPicPr>
        <p:blipFill rotWithShape="1">
          <a:blip r:embed="rId3">
            <a:alphaModFix/>
          </a:blip>
          <a:srcRect b="8452" l="29725" r="0" t="50091"/>
          <a:stretch/>
        </p:blipFill>
        <p:spPr>
          <a:xfrm>
            <a:off x="7307000" y="347874"/>
            <a:ext cx="2524325" cy="1872025"/>
          </a:xfrm>
          <a:prstGeom prst="rect">
            <a:avLst/>
          </a:prstGeom>
          <a:noFill/>
          <a:ln>
            <a:noFill/>
          </a:ln>
        </p:spPr>
      </p:pic>
      <p:sp>
        <p:nvSpPr>
          <p:cNvPr id="56" name="Google Shape;56;p2"/>
          <p:cNvSpPr txBox="1"/>
          <p:nvPr/>
        </p:nvSpPr>
        <p:spPr>
          <a:xfrm>
            <a:off x="3799950" y="6983775"/>
            <a:ext cx="6270900" cy="48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95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2" name="Shape 262"/>
        <p:cNvGrpSpPr/>
        <p:nvPr/>
      </p:nvGrpSpPr>
      <p:grpSpPr>
        <a:xfrm>
          <a:off x="0" y="0"/>
          <a:ext cx="0" cy="0"/>
          <a:chOff x="0" y="0"/>
          <a:chExt cx="0" cy="0"/>
        </a:xfrm>
      </p:grpSpPr>
      <p:sp>
        <p:nvSpPr>
          <p:cNvPr id="263" name="Google Shape;263;p20"/>
          <p:cNvSpPr txBox="1"/>
          <p:nvPr>
            <p:ph type="title"/>
          </p:nvPr>
        </p:nvSpPr>
        <p:spPr>
          <a:xfrm>
            <a:off x="-11061" y="4121"/>
            <a:ext cx="9871663" cy="1245281"/>
          </a:xfrm>
          <a:prstGeom prst="rect">
            <a:avLst/>
          </a:prstGeom>
          <a:noFill/>
          <a:ln>
            <a:noFill/>
          </a:ln>
        </p:spPr>
        <p:txBody>
          <a:bodyPr anchorCtr="0" anchor="t" bIns="0" lIns="0" spcFirstLastPara="1" rIns="0" wrap="square" tIns="98800">
            <a:spAutoFit/>
          </a:bodyPr>
          <a:lstStyle/>
          <a:p>
            <a:pPr indent="0" lvl="0" marL="26034" rtl="0" algn="l">
              <a:lnSpc>
                <a:spcPct val="100000"/>
              </a:lnSpc>
              <a:spcBef>
                <a:spcPts val="0"/>
              </a:spcBef>
              <a:spcAft>
                <a:spcPts val="0"/>
              </a:spcAft>
              <a:buNone/>
            </a:pPr>
            <a:r>
              <a:rPr lang="en-US"/>
              <a:t>Krrish Motors</a:t>
            </a:r>
            <a:endParaRPr/>
          </a:p>
        </p:txBody>
      </p:sp>
      <p:pic>
        <p:nvPicPr>
          <p:cNvPr id="264" name="Google Shape;264;p20"/>
          <p:cNvPicPr preferRelativeResize="0"/>
          <p:nvPr/>
        </p:nvPicPr>
        <p:blipFill rotWithShape="1">
          <a:blip r:embed="rId3">
            <a:alphaModFix/>
          </a:blip>
          <a:srcRect b="0" l="0" r="0" t="0"/>
          <a:stretch/>
        </p:blipFill>
        <p:spPr>
          <a:xfrm>
            <a:off x="0" y="1620012"/>
            <a:ext cx="10043160" cy="59237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8" name="Shape 268"/>
        <p:cNvGrpSpPr/>
        <p:nvPr/>
      </p:nvGrpSpPr>
      <p:grpSpPr>
        <a:xfrm>
          <a:off x="0" y="0"/>
          <a:ext cx="0" cy="0"/>
          <a:chOff x="0" y="0"/>
          <a:chExt cx="0" cy="0"/>
        </a:xfrm>
      </p:grpSpPr>
      <p:sp>
        <p:nvSpPr>
          <p:cNvPr id="269" name="Google Shape;269;p21"/>
          <p:cNvSpPr txBox="1"/>
          <p:nvPr>
            <p:ph type="title"/>
          </p:nvPr>
        </p:nvSpPr>
        <p:spPr>
          <a:xfrm>
            <a:off x="-11061" y="4121"/>
            <a:ext cx="9871663" cy="1245281"/>
          </a:xfrm>
          <a:prstGeom prst="rect">
            <a:avLst/>
          </a:prstGeom>
          <a:noFill/>
          <a:ln>
            <a:noFill/>
          </a:ln>
        </p:spPr>
        <p:txBody>
          <a:bodyPr anchorCtr="0" anchor="t" bIns="0" lIns="0" spcFirstLastPara="1" rIns="0" wrap="square" tIns="76700">
            <a:spAutoFit/>
          </a:bodyPr>
          <a:lstStyle/>
          <a:p>
            <a:pPr indent="0" lvl="0" marL="26034" rtl="0" algn="l">
              <a:lnSpc>
                <a:spcPct val="100000"/>
              </a:lnSpc>
              <a:spcBef>
                <a:spcPts val="0"/>
              </a:spcBef>
              <a:spcAft>
                <a:spcPts val="0"/>
              </a:spcAft>
              <a:buNone/>
            </a:pPr>
            <a:r>
              <a:rPr lang="en-US" sz="3500"/>
              <a:t>VijayShree Deluxe Hotel</a:t>
            </a:r>
            <a:endParaRPr sz="3500"/>
          </a:p>
        </p:txBody>
      </p:sp>
      <p:pic>
        <p:nvPicPr>
          <p:cNvPr id="270" name="Google Shape;270;p21"/>
          <p:cNvPicPr preferRelativeResize="0"/>
          <p:nvPr/>
        </p:nvPicPr>
        <p:blipFill rotWithShape="1">
          <a:blip r:embed="rId3">
            <a:alphaModFix/>
          </a:blip>
          <a:srcRect b="0" l="0" r="0" t="0"/>
          <a:stretch/>
        </p:blipFill>
        <p:spPr>
          <a:xfrm>
            <a:off x="32003" y="2206751"/>
            <a:ext cx="10011156" cy="403250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4" name="Shape 274"/>
        <p:cNvGrpSpPr/>
        <p:nvPr/>
      </p:nvGrpSpPr>
      <p:grpSpPr>
        <a:xfrm>
          <a:off x="0" y="0"/>
          <a:ext cx="0" cy="0"/>
          <a:chOff x="0" y="0"/>
          <a:chExt cx="0" cy="0"/>
        </a:xfrm>
      </p:grpSpPr>
      <p:sp>
        <p:nvSpPr>
          <p:cNvPr id="275" name="Google Shape;275;p22"/>
          <p:cNvSpPr txBox="1"/>
          <p:nvPr>
            <p:ph type="title"/>
          </p:nvPr>
        </p:nvSpPr>
        <p:spPr>
          <a:xfrm>
            <a:off x="-11061" y="4121"/>
            <a:ext cx="9871663" cy="1245281"/>
          </a:xfrm>
          <a:prstGeom prst="rect">
            <a:avLst/>
          </a:prstGeom>
          <a:noFill/>
          <a:ln>
            <a:noFill/>
          </a:ln>
        </p:spPr>
        <p:txBody>
          <a:bodyPr anchorCtr="0" anchor="t" bIns="0" lIns="0" spcFirstLastPara="1" rIns="0" wrap="square" tIns="141625">
            <a:spAutoFit/>
          </a:bodyPr>
          <a:lstStyle/>
          <a:p>
            <a:pPr indent="0" lvl="0" marL="42545" rtl="0" algn="l">
              <a:lnSpc>
                <a:spcPct val="100000"/>
              </a:lnSpc>
              <a:spcBef>
                <a:spcPts val="0"/>
              </a:spcBef>
              <a:spcAft>
                <a:spcPts val="0"/>
              </a:spcAft>
              <a:buNone/>
            </a:pPr>
            <a:r>
              <a:rPr lang="en-US"/>
              <a:t>Residential Project</a:t>
            </a:r>
            <a:endParaRPr/>
          </a:p>
        </p:txBody>
      </p:sp>
      <p:pic>
        <p:nvPicPr>
          <p:cNvPr id="276" name="Google Shape;276;p22"/>
          <p:cNvPicPr preferRelativeResize="0"/>
          <p:nvPr/>
        </p:nvPicPr>
        <p:blipFill rotWithShape="1">
          <a:blip r:embed="rId3">
            <a:alphaModFix/>
          </a:blip>
          <a:srcRect b="0" l="0" r="0" t="0"/>
          <a:stretch/>
        </p:blipFill>
        <p:spPr>
          <a:xfrm>
            <a:off x="24383" y="780287"/>
            <a:ext cx="10018775" cy="697991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0" name="Shape 280"/>
        <p:cNvGrpSpPr/>
        <p:nvPr/>
      </p:nvGrpSpPr>
      <p:grpSpPr>
        <a:xfrm>
          <a:off x="0" y="0"/>
          <a:ext cx="0" cy="0"/>
          <a:chOff x="0" y="0"/>
          <a:chExt cx="0" cy="0"/>
        </a:xfrm>
      </p:grpSpPr>
      <p:pic>
        <p:nvPicPr>
          <p:cNvPr id="281" name="Google Shape;281;p23"/>
          <p:cNvPicPr preferRelativeResize="0"/>
          <p:nvPr/>
        </p:nvPicPr>
        <p:blipFill rotWithShape="1">
          <a:blip r:embed="rId3">
            <a:alphaModFix/>
          </a:blip>
          <a:srcRect b="0" l="0" r="0" t="0"/>
          <a:stretch/>
        </p:blipFill>
        <p:spPr>
          <a:xfrm>
            <a:off x="0" y="1915667"/>
            <a:ext cx="10043160" cy="5707380"/>
          </a:xfrm>
          <a:prstGeom prst="rect">
            <a:avLst/>
          </a:prstGeom>
          <a:noFill/>
          <a:ln>
            <a:noFill/>
          </a:ln>
        </p:spPr>
      </p:pic>
      <p:sp>
        <p:nvSpPr>
          <p:cNvPr id="282" name="Google Shape;282;p23"/>
          <p:cNvSpPr txBox="1"/>
          <p:nvPr>
            <p:ph type="title"/>
          </p:nvPr>
        </p:nvSpPr>
        <p:spPr>
          <a:xfrm>
            <a:off x="4031" y="156568"/>
            <a:ext cx="2286635" cy="1092835"/>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n-US" sz="3500"/>
              <a:t>Private Household</a:t>
            </a:r>
            <a:endParaRPr sz="35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6" name="Shape 286"/>
        <p:cNvGrpSpPr/>
        <p:nvPr/>
      </p:nvGrpSpPr>
      <p:grpSpPr>
        <a:xfrm>
          <a:off x="0" y="0"/>
          <a:ext cx="0" cy="0"/>
          <a:chOff x="0" y="0"/>
          <a:chExt cx="0" cy="0"/>
        </a:xfrm>
      </p:grpSpPr>
      <p:sp>
        <p:nvSpPr>
          <p:cNvPr id="287" name="Google Shape;287;p24"/>
          <p:cNvSpPr txBox="1"/>
          <p:nvPr>
            <p:ph type="title"/>
          </p:nvPr>
        </p:nvSpPr>
        <p:spPr>
          <a:xfrm>
            <a:off x="-11061" y="4121"/>
            <a:ext cx="9871663" cy="1245281"/>
          </a:xfrm>
          <a:prstGeom prst="rect">
            <a:avLst/>
          </a:prstGeom>
          <a:noFill/>
          <a:ln>
            <a:noFill/>
          </a:ln>
        </p:spPr>
        <p:txBody>
          <a:bodyPr anchorCtr="0" anchor="t" bIns="0" lIns="0" spcFirstLastPara="1" rIns="0" wrap="square" tIns="160350">
            <a:spAutoFit/>
          </a:bodyPr>
          <a:lstStyle/>
          <a:p>
            <a:pPr indent="0" lvl="0" marL="95885" rtl="0" algn="l">
              <a:lnSpc>
                <a:spcPct val="100000"/>
              </a:lnSpc>
              <a:spcBef>
                <a:spcPts val="0"/>
              </a:spcBef>
              <a:spcAft>
                <a:spcPts val="0"/>
              </a:spcAft>
              <a:buNone/>
            </a:pPr>
            <a:r>
              <a:rPr lang="en-US" sz="3500"/>
              <a:t>Private Household</a:t>
            </a:r>
            <a:endParaRPr sz="3500"/>
          </a:p>
        </p:txBody>
      </p:sp>
      <p:pic>
        <p:nvPicPr>
          <p:cNvPr id="288" name="Google Shape;288;p24"/>
          <p:cNvPicPr preferRelativeResize="0"/>
          <p:nvPr/>
        </p:nvPicPr>
        <p:blipFill rotWithShape="1">
          <a:blip r:embed="rId3">
            <a:alphaModFix/>
          </a:blip>
          <a:srcRect b="0" l="0" r="0" t="0"/>
          <a:stretch/>
        </p:blipFill>
        <p:spPr>
          <a:xfrm>
            <a:off x="82296" y="734568"/>
            <a:ext cx="9898379" cy="684276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2" name="Shape 292"/>
        <p:cNvGrpSpPr/>
        <p:nvPr/>
      </p:nvGrpSpPr>
      <p:grpSpPr>
        <a:xfrm>
          <a:off x="0" y="0"/>
          <a:ext cx="0" cy="0"/>
          <a:chOff x="0" y="0"/>
          <a:chExt cx="0" cy="0"/>
        </a:xfrm>
      </p:grpSpPr>
      <p:sp>
        <p:nvSpPr>
          <p:cNvPr id="293" name="Google Shape;293;p25"/>
          <p:cNvSpPr txBox="1"/>
          <p:nvPr>
            <p:ph type="title"/>
          </p:nvPr>
        </p:nvSpPr>
        <p:spPr>
          <a:xfrm>
            <a:off x="-11061" y="4121"/>
            <a:ext cx="9871663" cy="1245281"/>
          </a:xfrm>
          <a:prstGeom prst="rect">
            <a:avLst/>
          </a:prstGeom>
          <a:noFill/>
          <a:ln>
            <a:noFill/>
          </a:ln>
        </p:spPr>
        <p:txBody>
          <a:bodyPr anchorCtr="0" anchor="t" bIns="0" lIns="0" spcFirstLastPara="1" rIns="0" wrap="square" tIns="155350">
            <a:spAutoFit/>
          </a:bodyPr>
          <a:lstStyle/>
          <a:p>
            <a:pPr indent="0" lvl="0" marL="55244" rtl="0" algn="l">
              <a:lnSpc>
                <a:spcPct val="100000"/>
              </a:lnSpc>
              <a:spcBef>
                <a:spcPts val="0"/>
              </a:spcBef>
              <a:spcAft>
                <a:spcPts val="0"/>
              </a:spcAft>
              <a:buNone/>
            </a:pPr>
            <a:r>
              <a:rPr lang="en-US"/>
              <a:t>Krrish Hyundai</a:t>
            </a:r>
            <a:endParaRPr/>
          </a:p>
        </p:txBody>
      </p:sp>
      <p:pic>
        <p:nvPicPr>
          <p:cNvPr id="294" name="Google Shape;294;p25"/>
          <p:cNvPicPr preferRelativeResize="0"/>
          <p:nvPr/>
        </p:nvPicPr>
        <p:blipFill rotWithShape="1">
          <a:blip r:embed="rId3">
            <a:alphaModFix/>
          </a:blip>
          <a:srcRect b="0" l="0" r="0" t="0"/>
          <a:stretch/>
        </p:blipFill>
        <p:spPr>
          <a:xfrm>
            <a:off x="0" y="950976"/>
            <a:ext cx="5199887" cy="6626351"/>
          </a:xfrm>
          <a:prstGeom prst="rect">
            <a:avLst/>
          </a:prstGeom>
          <a:noFill/>
          <a:ln>
            <a:noFill/>
          </a:ln>
        </p:spPr>
      </p:pic>
      <p:pic>
        <p:nvPicPr>
          <p:cNvPr id="295" name="Google Shape;295;p25"/>
          <p:cNvPicPr preferRelativeResize="0"/>
          <p:nvPr/>
        </p:nvPicPr>
        <p:blipFill rotWithShape="1">
          <a:blip r:embed="rId4">
            <a:alphaModFix/>
          </a:blip>
          <a:srcRect b="0" l="0" r="0" t="0"/>
          <a:stretch/>
        </p:blipFill>
        <p:spPr>
          <a:xfrm>
            <a:off x="5260847" y="950976"/>
            <a:ext cx="4719827" cy="66263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9" name="Shape 299"/>
        <p:cNvGrpSpPr/>
        <p:nvPr/>
      </p:nvGrpSpPr>
      <p:grpSpPr>
        <a:xfrm>
          <a:off x="0" y="0"/>
          <a:ext cx="0" cy="0"/>
          <a:chOff x="0" y="0"/>
          <a:chExt cx="0" cy="0"/>
        </a:xfrm>
      </p:grpSpPr>
      <p:sp>
        <p:nvSpPr>
          <p:cNvPr id="300" name="Google Shape;300;p26"/>
          <p:cNvSpPr txBox="1"/>
          <p:nvPr>
            <p:ph type="ctrTitle"/>
          </p:nvPr>
        </p:nvSpPr>
        <p:spPr>
          <a:xfrm>
            <a:off x="156568" y="92468"/>
            <a:ext cx="3524885" cy="55943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3500"/>
              <a:t>Farmer Welfare :</a:t>
            </a:r>
            <a:endParaRPr sz="3500"/>
          </a:p>
        </p:txBody>
      </p:sp>
      <p:pic>
        <p:nvPicPr>
          <p:cNvPr id="301" name="Google Shape;301;p26"/>
          <p:cNvPicPr preferRelativeResize="0"/>
          <p:nvPr/>
        </p:nvPicPr>
        <p:blipFill rotWithShape="1">
          <a:blip r:embed="rId3">
            <a:alphaModFix/>
          </a:blip>
          <a:srcRect b="0" l="0" r="0" t="0"/>
          <a:stretch/>
        </p:blipFill>
        <p:spPr>
          <a:xfrm>
            <a:off x="1757172" y="2497836"/>
            <a:ext cx="4200143" cy="4872227"/>
          </a:xfrm>
          <a:prstGeom prst="rect">
            <a:avLst/>
          </a:prstGeom>
          <a:noFill/>
          <a:ln>
            <a:noFill/>
          </a:ln>
        </p:spPr>
      </p:pic>
      <p:sp>
        <p:nvSpPr>
          <p:cNvPr id="302" name="Google Shape;302;p26"/>
          <p:cNvSpPr txBox="1"/>
          <p:nvPr/>
        </p:nvSpPr>
        <p:spPr>
          <a:xfrm>
            <a:off x="1905994" y="1063163"/>
            <a:ext cx="3488054" cy="1229995"/>
          </a:xfrm>
          <a:prstGeom prst="rect">
            <a:avLst/>
          </a:prstGeom>
          <a:noFill/>
          <a:ln>
            <a:noFill/>
          </a:ln>
        </p:spPr>
        <p:txBody>
          <a:bodyPr anchorCtr="0" anchor="t" bIns="0" lIns="0" spcFirstLastPara="1" rIns="0" wrap="square" tIns="16500">
            <a:spAutoFit/>
          </a:bodyPr>
          <a:lstStyle/>
          <a:p>
            <a:pPr indent="0" lvl="0" marL="12700" marR="5080" rtl="0" algn="l">
              <a:lnSpc>
                <a:spcPct val="99100"/>
              </a:lnSpc>
              <a:spcBef>
                <a:spcPts val="0"/>
              </a:spcBef>
              <a:spcAft>
                <a:spcPts val="0"/>
              </a:spcAft>
              <a:buNone/>
            </a:pPr>
            <a:r>
              <a:rPr b="1" lang="en-US" sz="2650">
                <a:solidFill>
                  <a:srgbClr val="119CEB"/>
                </a:solidFill>
                <a:latin typeface="Arial"/>
                <a:ea typeface="Arial"/>
                <a:cs typeface="Arial"/>
                <a:sym typeface="Arial"/>
              </a:rPr>
              <a:t>Skill Development and sending them for maintenance</a:t>
            </a:r>
            <a:endParaRPr sz="265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6" name="Shape 306"/>
        <p:cNvGrpSpPr/>
        <p:nvPr/>
      </p:nvGrpSpPr>
      <p:grpSpPr>
        <a:xfrm>
          <a:off x="0" y="0"/>
          <a:ext cx="0" cy="0"/>
          <a:chOff x="0" y="0"/>
          <a:chExt cx="0" cy="0"/>
        </a:xfrm>
      </p:grpSpPr>
      <p:pic>
        <p:nvPicPr>
          <p:cNvPr id="307" name="Google Shape;307;p27"/>
          <p:cNvPicPr preferRelativeResize="0"/>
          <p:nvPr/>
        </p:nvPicPr>
        <p:blipFill rotWithShape="1">
          <a:blip r:embed="rId3">
            <a:alphaModFix/>
          </a:blip>
          <a:srcRect b="0" l="0" r="0" t="0"/>
          <a:stretch/>
        </p:blipFill>
        <p:spPr>
          <a:xfrm>
            <a:off x="0" y="111252"/>
            <a:ext cx="10009632" cy="75498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0" name="Shape 60"/>
        <p:cNvGrpSpPr/>
        <p:nvPr/>
      </p:nvGrpSpPr>
      <p:grpSpPr>
        <a:xfrm>
          <a:off x="0" y="0"/>
          <a:ext cx="0" cy="0"/>
          <a:chOff x="0" y="0"/>
          <a:chExt cx="0" cy="0"/>
        </a:xfrm>
      </p:grpSpPr>
      <p:sp>
        <p:nvSpPr>
          <p:cNvPr id="61" name="Google Shape;61;p3"/>
          <p:cNvSpPr txBox="1"/>
          <p:nvPr>
            <p:ph type="title"/>
          </p:nvPr>
        </p:nvSpPr>
        <p:spPr>
          <a:xfrm>
            <a:off x="255625" y="122925"/>
            <a:ext cx="9515700" cy="6201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a:t>Solution / Business Model</a:t>
            </a:r>
            <a:endParaRPr/>
          </a:p>
        </p:txBody>
      </p:sp>
      <p:pic>
        <p:nvPicPr>
          <p:cNvPr id="62" name="Google Shape;62;p3"/>
          <p:cNvPicPr preferRelativeResize="0"/>
          <p:nvPr/>
        </p:nvPicPr>
        <p:blipFill rotWithShape="1">
          <a:blip r:embed="rId3">
            <a:alphaModFix/>
          </a:blip>
          <a:srcRect b="0" l="0" r="0" t="0"/>
          <a:stretch/>
        </p:blipFill>
        <p:spPr>
          <a:xfrm>
            <a:off x="294131" y="2692907"/>
            <a:ext cx="9665622" cy="4020311"/>
          </a:xfrm>
          <a:prstGeom prst="rect">
            <a:avLst/>
          </a:prstGeom>
          <a:noFill/>
          <a:ln>
            <a:noFill/>
          </a:ln>
        </p:spPr>
      </p:pic>
      <p:sp>
        <p:nvSpPr>
          <p:cNvPr id="63" name="Google Shape;63;p3"/>
          <p:cNvSpPr txBox="1"/>
          <p:nvPr/>
        </p:nvSpPr>
        <p:spPr>
          <a:xfrm>
            <a:off x="1404675" y="6851455"/>
            <a:ext cx="7185025" cy="55943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3500">
                <a:solidFill>
                  <a:srgbClr val="119CEB"/>
                </a:solidFill>
                <a:latin typeface="Arial"/>
                <a:ea typeface="Arial"/>
                <a:cs typeface="Arial"/>
                <a:sym typeface="Arial"/>
              </a:rPr>
              <a:t>Marketplace pay per quote Model</a:t>
            </a:r>
            <a:endParaRPr sz="3500">
              <a:latin typeface="Arial"/>
              <a:ea typeface="Arial"/>
              <a:cs typeface="Arial"/>
              <a:sym typeface="Arial"/>
            </a:endParaRPr>
          </a:p>
        </p:txBody>
      </p:sp>
      <p:sp>
        <p:nvSpPr>
          <p:cNvPr id="64" name="Google Shape;64;p3"/>
          <p:cNvSpPr txBox="1"/>
          <p:nvPr/>
        </p:nvSpPr>
        <p:spPr>
          <a:xfrm>
            <a:off x="241775" y="1108975"/>
            <a:ext cx="9665700" cy="895500"/>
          </a:xfrm>
          <a:prstGeom prst="rect">
            <a:avLst/>
          </a:prstGeom>
          <a:noFill/>
          <a:ln>
            <a:noFill/>
          </a:ln>
        </p:spPr>
        <p:txBody>
          <a:bodyPr anchorCtr="0" anchor="t" bIns="0" lIns="0" spcFirstLastPara="1" rIns="0" wrap="square" tIns="43175">
            <a:spAutoFit/>
          </a:bodyPr>
          <a:lstStyle/>
          <a:p>
            <a:pPr indent="0" lvl="0" marL="12700" marR="5080" rtl="0" algn="l">
              <a:lnSpc>
                <a:spcPct val="90000"/>
              </a:lnSpc>
              <a:spcBef>
                <a:spcPts val="0"/>
              </a:spcBef>
              <a:spcAft>
                <a:spcPts val="0"/>
              </a:spcAft>
              <a:buNone/>
            </a:pPr>
            <a:r>
              <a:rPr b="1" lang="en-US" sz="2050"/>
              <a:t>Introducing EcoVenture, India’s biggest network for gardening professionals which is Redefining green decor experience. We bring you a complete garden network. Forget your garden projects tension now with us.</a:t>
            </a:r>
            <a:endParaRPr b="1" sz="205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8" name="Shape 68"/>
        <p:cNvGrpSpPr/>
        <p:nvPr/>
      </p:nvGrpSpPr>
      <p:grpSpPr>
        <a:xfrm>
          <a:off x="0" y="0"/>
          <a:ext cx="0" cy="0"/>
          <a:chOff x="0" y="0"/>
          <a:chExt cx="0" cy="0"/>
        </a:xfrm>
      </p:grpSpPr>
      <p:sp>
        <p:nvSpPr>
          <p:cNvPr id="69" name="Google Shape;69;p4"/>
          <p:cNvSpPr txBox="1"/>
          <p:nvPr/>
        </p:nvSpPr>
        <p:spPr>
          <a:xfrm>
            <a:off x="2689411" y="6852870"/>
            <a:ext cx="4076065" cy="62738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1" lang="en-US" sz="3950">
                <a:solidFill>
                  <a:srgbClr val="119CEB"/>
                </a:solidFill>
                <a:latin typeface="Arial"/>
                <a:ea typeface="Arial"/>
                <a:cs typeface="Arial"/>
                <a:sym typeface="Arial"/>
              </a:rPr>
              <a:t>Book Now Model</a:t>
            </a:r>
            <a:endParaRPr sz="3950">
              <a:latin typeface="Arial"/>
              <a:ea typeface="Arial"/>
              <a:cs typeface="Arial"/>
              <a:sym typeface="Arial"/>
            </a:endParaRPr>
          </a:p>
        </p:txBody>
      </p:sp>
      <p:pic>
        <p:nvPicPr>
          <p:cNvPr id="70" name="Google Shape;70;p4"/>
          <p:cNvPicPr preferRelativeResize="0"/>
          <p:nvPr/>
        </p:nvPicPr>
        <p:blipFill rotWithShape="1">
          <a:blip r:embed="rId3">
            <a:alphaModFix/>
          </a:blip>
          <a:srcRect b="0" l="0" r="0" t="0"/>
          <a:stretch/>
        </p:blipFill>
        <p:spPr>
          <a:xfrm>
            <a:off x="299299" y="1328862"/>
            <a:ext cx="9461189" cy="4602450"/>
          </a:xfrm>
          <a:prstGeom prst="rect">
            <a:avLst/>
          </a:prstGeom>
          <a:noFill/>
          <a:ln>
            <a:noFill/>
          </a:ln>
        </p:spPr>
      </p:pic>
      <p:sp>
        <p:nvSpPr>
          <p:cNvPr id="71" name="Google Shape;71;p4"/>
          <p:cNvSpPr txBox="1"/>
          <p:nvPr>
            <p:ph type="title"/>
          </p:nvPr>
        </p:nvSpPr>
        <p:spPr>
          <a:xfrm>
            <a:off x="-11061" y="4121"/>
            <a:ext cx="9871663" cy="1245281"/>
          </a:xfrm>
          <a:prstGeom prst="rect">
            <a:avLst/>
          </a:prstGeom>
          <a:noFill/>
          <a:ln>
            <a:noFill/>
          </a:ln>
        </p:spPr>
        <p:txBody>
          <a:bodyPr anchorCtr="0" anchor="t" bIns="0" lIns="0" spcFirstLastPara="1" rIns="0" wrap="square" tIns="141625">
            <a:spAutoFit/>
          </a:bodyPr>
          <a:lstStyle/>
          <a:p>
            <a:pPr indent="0" lvl="0" marL="42545" rtl="0" algn="l">
              <a:lnSpc>
                <a:spcPct val="100000"/>
              </a:lnSpc>
              <a:spcBef>
                <a:spcPts val="0"/>
              </a:spcBef>
              <a:spcAft>
                <a:spcPts val="0"/>
              </a:spcAft>
              <a:buNone/>
            </a:pPr>
            <a:r>
              <a:rPr lang="en-US"/>
              <a:t>To Book Qualified Gardener Post Service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5" name="Shape 75"/>
        <p:cNvGrpSpPr/>
        <p:nvPr/>
      </p:nvGrpSpPr>
      <p:grpSpPr>
        <a:xfrm>
          <a:off x="0" y="0"/>
          <a:ext cx="0" cy="0"/>
          <a:chOff x="0" y="0"/>
          <a:chExt cx="0" cy="0"/>
        </a:xfrm>
      </p:grpSpPr>
      <p:sp>
        <p:nvSpPr>
          <p:cNvPr id="76" name="Google Shape;76;p5"/>
          <p:cNvSpPr txBox="1"/>
          <p:nvPr>
            <p:ph type="title"/>
          </p:nvPr>
        </p:nvSpPr>
        <p:spPr>
          <a:xfrm>
            <a:off x="-11061" y="4121"/>
            <a:ext cx="9871663" cy="1245281"/>
          </a:xfrm>
          <a:prstGeom prst="rect">
            <a:avLst/>
          </a:prstGeom>
          <a:noFill/>
          <a:ln>
            <a:noFill/>
          </a:ln>
        </p:spPr>
        <p:txBody>
          <a:bodyPr anchorCtr="0" anchor="t" bIns="0" lIns="0" spcFirstLastPara="1" rIns="0" wrap="square" tIns="71375">
            <a:spAutoFit/>
          </a:bodyPr>
          <a:lstStyle/>
          <a:p>
            <a:pPr indent="0" lvl="0" marL="38100" rtl="0" algn="l">
              <a:lnSpc>
                <a:spcPct val="100000"/>
              </a:lnSpc>
              <a:spcBef>
                <a:spcPts val="0"/>
              </a:spcBef>
              <a:spcAft>
                <a:spcPts val="0"/>
              </a:spcAft>
              <a:buNone/>
            </a:pPr>
            <a:r>
              <a:rPr lang="en-US"/>
              <a:t>Product &amp; Service</a:t>
            </a:r>
            <a:endParaRPr/>
          </a:p>
        </p:txBody>
      </p:sp>
      <p:pic>
        <p:nvPicPr>
          <p:cNvPr id="77" name="Google Shape;77;p5"/>
          <p:cNvPicPr preferRelativeResize="0"/>
          <p:nvPr/>
        </p:nvPicPr>
        <p:blipFill rotWithShape="1">
          <a:blip r:embed="rId3">
            <a:alphaModFix/>
          </a:blip>
          <a:srcRect b="0" l="0" r="0" t="0"/>
          <a:stretch/>
        </p:blipFill>
        <p:spPr>
          <a:xfrm>
            <a:off x="0" y="950975"/>
            <a:ext cx="10038588" cy="67101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1" name="Shape 81"/>
        <p:cNvGrpSpPr/>
        <p:nvPr/>
      </p:nvGrpSpPr>
      <p:grpSpPr>
        <a:xfrm>
          <a:off x="0" y="0"/>
          <a:ext cx="0" cy="0"/>
          <a:chOff x="0" y="0"/>
          <a:chExt cx="0" cy="0"/>
        </a:xfrm>
      </p:grpSpPr>
      <p:sp>
        <p:nvSpPr>
          <p:cNvPr id="82" name="Google Shape;82;p6"/>
          <p:cNvSpPr txBox="1"/>
          <p:nvPr>
            <p:ph type="title"/>
          </p:nvPr>
        </p:nvSpPr>
        <p:spPr>
          <a:xfrm>
            <a:off x="-11061" y="4121"/>
            <a:ext cx="9871663" cy="1245281"/>
          </a:xfrm>
          <a:prstGeom prst="rect">
            <a:avLst/>
          </a:prstGeom>
          <a:noFill/>
          <a:ln>
            <a:noFill/>
          </a:ln>
        </p:spPr>
        <p:txBody>
          <a:bodyPr anchorCtr="0" anchor="t" bIns="0" lIns="0" spcFirstLastPara="1" rIns="0" wrap="square" tIns="141625">
            <a:spAutoFit/>
          </a:bodyPr>
          <a:lstStyle/>
          <a:p>
            <a:pPr indent="0" lvl="0" marL="42545" rtl="0" algn="l">
              <a:lnSpc>
                <a:spcPct val="100000"/>
              </a:lnSpc>
              <a:spcBef>
                <a:spcPts val="0"/>
              </a:spcBef>
              <a:spcAft>
                <a:spcPts val="0"/>
              </a:spcAft>
              <a:buNone/>
            </a:pPr>
            <a:r>
              <a:rPr lang="en-US"/>
              <a:t>Value Proposition</a:t>
            </a:r>
            <a:endParaRPr/>
          </a:p>
        </p:txBody>
      </p:sp>
      <p:pic>
        <p:nvPicPr>
          <p:cNvPr id="83" name="Google Shape;83;p6"/>
          <p:cNvPicPr preferRelativeResize="0"/>
          <p:nvPr/>
        </p:nvPicPr>
        <p:blipFill rotWithShape="1">
          <a:blip r:embed="rId3">
            <a:alphaModFix/>
          </a:blip>
          <a:srcRect b="0" l="0" r="0" t="0"/>
          <a:stretch/>
        </p:blipFill>
        <p:spPr>
          <a:xfrm>
            <a:off x="0" y="1749551"/>
            <a:ext cx="10043160" cy="60106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7" name="Shape 87"/>
        <p:cNvGrpSpPr/>
        <p:nvPr/>
      </p:nvGrpSpPr>
      <p:grpSpPr>
        <a:xfrm>
          <a:off x="0" y="0"/>
          <a:ext cx="0" cy="0"/>
          <a:chOff x="0" y="0"/>
          <a:chExt cx="0" cy="0"/>
        </a:xfrm>
      </p:grpSpPr>
      <p:sp>
        <p:nvSpPr>
          <p:cNvPr id="88" name="Google Shape;88;p7"/>
          <p:cNvSpPr txBox="1"/>
          <p:nvPr/>
        </p:nvSpPr>
        <p:spPr>
          <a:xfrm>
            <a:off x="159610" y="383634"/>
            <a:ext cx="963294" cy="55943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3500">
                <a:solidFill>
                  <a:srgbClr val="119CEB"/>
                </a:solidFill>
                <a:latin typeface="Arial"/>
                <a:ea typeface="Arial"/>
                <a:cs typeface="Arial"/>
                <a:sym typeface="Arial"/>
              </a:rPr>
              <a:t>USP</a:t>
            </a:r>
            <a:endParaRPr sz="3500">
              <a:latin typeface="Arial"/>
              <a:ea typeface="Arial"/>
              <a:cs typeface="Arial"/>
              <a:sym typeface="Arial"/>
            </a:endParaRPr>
          </a:p>
        </p:txBody>
      </p:sp>
      <p:pic>
        <p:nvPicPr>
          <p:cNvPr id="89" name="Google Shape;89;p7"/>
          <p:cNvPicPr preferRelativeResize="0"/>
          <p:nvPr/>
        </p:nvPicPr>
        <p:blipFill rotWithShape="1">
          <a:blip r:embed="rId3">
            <a:alphaModFix/>
          </a:blip>
          <a:srcRect b="0" l="0" r="0" t="0"/>
          <a:stretch/>
        </p:blipFill>
        <p:spPr>
          <a:xfrm>
            <a:off x="3768852" y="1511808"/>
            <a:ext cx="1988819" cy="2263140"/>
          </a:xfrm>
          <a:prstGeom prst="rect">
            <a:avLst/>
          </a:prstGeom>
          <a:noFill/>
          <a:ln>
            <a:noFill/>
          </a:ln>
        </p:spPr>
      </p:pic>
      <p:pic>
        <p:nvPicPr>
          <p:cNvPr id="90" name="Google Shape;90;p7"/>
          <p:cNvPicPr preferRelativeResize="0"/>
          <p:nvPr/>
        </p:nvPicPr>
        <p:blipFill rotWithShape="1">
          <a:blip r:embed="rId4">
            <a:alphaModFix/>
          </a:blip>
          <a:srcRect b="0" l="0" r="0" t="0"/>
          <a:stretch/>
        </p:blipFill>
        <p:spPr>
          <a:xfrm>
            <a:off x="1150619" y="1586483"/>
            <a:ext cx="1780031" cy="2225040"/>
          </a:xfrm>
          <a:prstGeom prst="rect">
            <a:avLst/>
          </a:prstGeom>
          <a:noFill/>
          <a:ln>
            <a:noFill/>
          </a:ln>
        </p:spPr>
      </p:pic>
      <p:pic>
        <p:nvPicPr>
          <p:cNvPr id="91" name="Google Shape;91;p7"/>
          <p:cNvPicPr preferRelativeResize="0"/>
          <p:nvPr/>
        </p:nvPicPr>
        <p:blipFill rotWithShape="1">
          <a:blip r:embed="rId5">
            <a:alphaModFix/>
          </a:blip>
          <a:srcRect b="0" l="0" r="0" t="0"/>
          <a:stretch/>
        </p:blipFill>
        <p:spPr>
          <a:xfrm>
            <a:off x="6707123" y="1752600"/>
            <a:ext cx="2275332" cy="2105055"/>
          </a:xfrm>
          <a:prstGeom prst="rect">
            <a:avLst/>
          </a:prstGeom>
          <a:noFill/>
          <a:ln>
            <a:noFill/>
          </a:ln>
        </p:spPr>
      </p:pic>
      <p:pic>
        <p:nvPicPr>
          <p:cNvPr id="92" name="Google Shape;92;p7"/>
          <p:cNvPicPr preferRelativeResize="0"/>
          <p:nvPr/>
        </p:nvPicPr>
        <p:blipFill rotWithShape="1">
          <a:blip r:embed="rId6">
            <a:alphaModFix/>
          </a:blip>
          <a:srcRect b="0" l="0" r="0" t="0"/>
          <a:stretch/>
        </p:blipFill>
        <p:spPr>
          <a:xfrm>
            <a:off x="2741675" y="4002023"/>
            <a:ext cx="4573524" cy="2855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6" name="Shape 96"/>
        <p:cNvGrpSpPr/>
        <p:nvPr/>
      </p:nvGrpSpPr>
      <p:grpSpPr>
        <a:xfrm>
          <a:off x="0" y="0"/>
          <a:ext cx="0" cy="0"/>
          <a:chOff x="0" y="0"/>
          <a:chExt cx="0" cy="0"/>
        </a:xfrm>
      </p:grpSpPr>
      <p:sp>
        <p:nvSpPr>
          <p:cNvPr id="97" name="Google Shape;97;p8"/>
          <p:cNvSpPr txBox="1"/>
          <p:nvPr>
            <p:ph type="title"/>
          </p:nvPr>
        </p:nvSpPr>
        <p:spPr>
          <a:xfrm>
            <a:off x="300830" y="263039"/>
            <a:ext cx="8046084" cy="55943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3500"/>
              <a:t>Segment	(Residential + Commercial)</a:t>
            </a:r>
            <a:endParaRPr sz="3500"/>
          </a:p>
        </p:txBody>
      </p:sp>
      <p:sp>
        <p:nvSpPr>
          <p:cNvPr id="98" name="Google Shape;98;p8"/>
          <p:cNvSpPr txBox="1"/>
          <p:nvPr/>
        </p:nvSpPr>
        <p:spPr>
          <a:xfrm>
            <a:off x="337885" y="1054141"/>
            <a:ext cx="5187315" cy="5998845"/>
          </a:xfrm>
          <a:prstGeom prst="rect">
            <a:avLst/>
          </a:prstGeom>
          <a:noFill/>
          <a:ln>
            <a:noFill/>
          </a:ln>
        </p:spPr>
        <p:txBody>
          <a:bodyPr anchorCtr="0" anchor="t" bIns="0" lIns="0" spcFirstLastPara="1" rIns="0" wrap="square" tIns="12050">
            <a:spAutoFit/>
          </a:bodyPr>
          <a:lstStyle/>
          <a:p>
            <a:pPr indent="-456565" lvl="0" marL="469265" rtl="0" algn="l">
              <a:lnSpc>
                <a:spcPct val="100000"/>
              </a:lnSpc>
              <a:spcBef>
                <a:spcPts val="0"/>
              </a:spcBef>
              <a:spcAft>
                <a:spcPts val="0"/>
              </a:spcAft>
              <a:buSzPts val="2800"/>
              <a:buFont typeface="Noto Sans Symbols"/>
              <a:buChar char="⮚"/>
            </a:pPr>
            <a:r>
              <a:rPr lang="en-US" sz="2800">
                <a:latin typeface="Arial"/>
                <a:ea typeface="Arial"/>
                <a:cs typeface="Arial"/>
                <a:sym typeface="Arial"/>
              </a:rPr>
              <a:t>Hotels and restaurant / Cafe</a:t>
            </a:r>
            <a:endParaRPr sz="2800">
              <a:latin typeface="Arial"/>
              <a:ea typeface="Arial"/>
              <a:cs typeface="Arial"/>
              <a:sym typeface="Arial"/>
            </a:endParaRPr>
          </a:p>
          <a:p>
            <a:pPr indent="0" lvl="0" marL="0" rtl="0" algn="l">
              <a:lnSpc>
                <a:spcPct val="100000"/>
              </a:lnSpc>
              <a:spcBef>
                <a:spcPts val="140"/>
              </a:spcBef>
              <a:spcAft>
                <a:spcPts val="0"/>
              </a:spcAft>
              <a:buSzPts val="2800"/>
              <a:buFont typeface="Noto Sans Symbols"/>
              <a:buNone/>
            </a:pPr>
            <a:r>
              <a:t/>
            </a:r>
            <a:endParaRPr sz="2800">
              <a:latin typeface="Arial"/>
              <a:ea typeface="Arial"/>
              <a:cs typeface="Arial"/>
              <a:sym typeface="Arial"/>
            </a:endParaRPr>
          </a:p>
          <a:p>
            <a:pPr indent="-456565" lvl="0" marL="469265" rtl="0" algn="l">
              <a:lnSpc>
                <a:spcPct val="100000"/>
              </a:lnSpc>
              <a:spcBef>
                <a:spcPts val="0"/>
              </a:spcBef>
              <a:spcAft>
                <a:spcPts val="0"/>
              </a:spcAft>
              <a:buSzPts val="2800"/>
              <a:buFont typeface="Noto Sans Symbols"/>
              <a:buChar char="⮚"/>
            </a:pPr>
            <a:r>
              <a:rPr lang="en-US" sz="2800">
                <a:latin typeface="Arial"/>
                <a:ea typeface="Arial"/>
                <a:cs typeface="Arial"/>
                <a:sym typeface="Arial"/>
              </a:rPr>
              <a:t>Bungalow, Villa</a:t>
            </a:r>
            <a:endParaRPr sz="2800">
              <a:latin typeface="Arial"/>
              <a:ea typeface="Arial"/>
              <a:cs typeface="Arial"/>
              <a:sym typeface="Arial"/>
            </a:endParaRPr>
          </a:p>
          <a:p>
            <a:pPr indent="0" lvl="0" marL="0" rtl="0" algn="l">
              <a:lnSpc>
                <a:spcPct val="100000"/>
              </a:lnSpc>
              <a:spcBef>
                <a:spcPts val="140"/>
              </a:spcBef>
              <a:spcAft>
                <a:spcPts val="0"/>
              </a:spcAft>
              <a:buSzPts val="2800"/>
              <a:buFont typeface="Noto Sans Symbols"/>
              <a:buNone/>
            </a:pPr>
            <a:r>
              <a:t/>
            </a:r>
            <a:endParaRPr sz="2800">
              <a:latin typeface="Arial"/>
              <a:ea typeface="Arial"/>
              <a:cs typeface="Arial"/>
              <a:sym typeface="Arial"/>
            </a:endParaRPr>
          </a:p>
          <a:p>
            <a:pPr indent="-457833" lvl="0" marL="469900" marR="5080" rtl="0" algn="l">
              <a:lnSpc>
                <a:spcPct val="100000"/>
              </a:lnSpc>
              <a:spcBef>
                <a:spcPts val="0"/>
              </a:spcBef>
              <a:spcAft>
                <a:spcPts val="0"/>
              </a:spcAft>
              <a:buSzPts val="2800"/>
              <a:buFont typeface="Noto Sans Symbols"/>
              <a:buChar char="⮚"/>
            </a:pPr>
            <a:r>
              <a:rPr lang="en-US" sz="2800">
                <a:latin typeface="Arial"/>
                <a:ea typeface="Arial"/>
                <a:cs typeface="Arial"/>
                <a:sym typeface="Arial"/>
              </a:rPr>
              <a:t>Public Places(Airport, Flyover, Park)</a:t>
            </a:r>
            <a:endParaRPr sz="2800">
              <a:latin typeface="Arial"/>
              <a:ea typeface="Arial"/>
              <a:cs typeface="Arial"/>
              <a:sym typeface="Arial"/>
            </a:endParaRPr>
          </a:p>
          <a:p>
            <a:pPr indent="0" lvl="0" marL="0" rtl="0" algn="l">
              <a:lnSpc>
                <a:spcPct val="100000"/>
              </a:lnSpc>
              <a:spcBef>
                <a:spcPts val="140"/>
              </a:spcBef>
              <a:spcAft>
                <a:spcPts val="0"/>
              </a:spcAft>
              <a:buSzPts val="2800"/>
              <a:buFont typeface="Noto Sans Symbols"/>
              <a:buNone/>
            </a:pPr>
            <a:r>
              <a:t/>
            </a:r>
            <a:endParaRPr sz="2800">
              <a:latin typeface="Arial"/>
              <a:ea typeface="Arial"/>
              <a:cs typeface="Arial"/>
              <a:sym typeface="Arial"/>
            </a:endParaRPr>
          </a:p>
          <a:p>
            <a:pPr indent="-456565" lvl="0" marL="469265" rtl="0" algn="l">
              <a:lnSpc>
                <a:spcPct val="100000"/>
              </a:lnSpc>
              <a:spcBef>
                <a:spcPts val="0"/>
              </a:spcBef>
              <a:spcAft>
                <a:spcPts val="0"/>
              </a:spcAft>
              <a:buSzPts val="2800"/>
              <a:buFont typeface="Noto Sans Symbols"/>
              <a:buChar char="⮚"/>
            </a:pPr>
            <a:r>
              <a:rPr lang="en-US" sz="2800">
                <a:latin typeface="Arial"/>
                <a:ea typeface="Arial"/>
                <a:cs typeface="Arial"/>
                <a:sym typeface="Arial"/>
              </a:rPr>
              <a:t>Habitat Centre</a:t>
            </a:r>
            <a:endParaRPr sz="2800">
              <a:latin typeface="Arial"/>
              <a:ea typeface="Arial"/>
              <a:cs typeface="Arial"/>
              <a:sym typeface="Arial"/>
            </a:endParaRPr>
          </a:p>
          <a:p>
            <a:pPr indent="0" lvl="0" marL="0" rtl="0" algn="l">
              <a:lnSpc>
                <a:spcPct val="100000"/>
              </a:lnSpc>
              <a:spcBef>
                <a:spcPts val="140"/>
              </a:spcBef>
              <a:spcAft>
                <a:spcPts val="0"/>
              </a:spcAft>
              <a:buSzPts val="2800"/>
              <a:buFont typeface="Noto Sans Symbols"/>
              <a:buNone/>
            </a:pPr>
            <a:r>
              <a:t/>
            </a:r>
            <a:endParaRPr sz="2800">
              <a:latin typeface="Arial"/>
              <a:ea typeface="Arial"/>
              <a:cs typeface="Arial"/>
              <a:sym typeface="Arial"/>
            </a:endParaRPr>
          </a:p>
          <a:p>
            <a:pPr indent="-456565" lvl="0" marL="469265" rtl="0" algn="l">
              <a:lnSpc>
                <a:spcPct val="100000"/>
              </a:lnSpc>
              <a:spcBef>
                <a:spcPts val="0"/>
              </a:spcBef>
              <a:spcAft>
                <a:spcPts val="0"/>
              </a:spcAft>
              <a:buSzPts val="2800"/>
              <a:buFont typeface="Noto Sans Symbols"/>
              <a:buChar char="⮚"/>
            </a:pPr>
            <a:r>
              <a:rPr lang="en-US" sz="2800">
                <a:latin typeface="Arial"/>
                <a:ea typeface="Arial"/>
                <a:cs typeface="Arial"/>
                <a:sym typeface="Arial"/>
              </a:rPr>
              <a:t>Schools/Colleges/Universities</a:t>
            </a:r>
            <a:endParaRPr sz="2800">
              <a:latin typeface="Arial"/>
              <a:ea typeface="Arial"/>
              <a:cs typeface="Arial"/>
              <a:sym typeface="Arial"/>
            </a:endParaRPr>
          </a:p>
          <a:p>
            <a:pPr indent="0" lvl="0" marL="0" rtl="0" algn="l">
              <a:lnSpc>
                <a:spcPct val="100000"/>
              </a:lnSpc>
              <a:spcBef>
                <a:spcPts val="140"/>
              </a:spcBef>
              <a:spcAft>
                <a:spcPts val="0"/>
              </a:spcAft>
              <a:buSzPts val="2800"/>
              <a:buFont typeface="Noto Sans Symbols"/>
              <a:buNone/>
            </a:pPr>
            <a:r>
              <a:t/>
            </a:r>
            <a:endParaRPr sz="2800">
              <a:latin typeface="Arial"/>
              <a:ea typeface="Arial"/>
              <a:cs typeface="Arial"/>
              <a:sym typeface="Arial"/>
            </a:endParaRPr>
          </a:p>
          <a:p>
            <a:pPr indent="-456565" lvl="0" marL="469265" rtl="0" algn="l">
              <a:lnSpc>
                <a:spcPct val="100000"/>
              </a:lnSpc>
              <a:spcBef>
                <a:spcPts val="0"/>
              </a:spcBef>
              <a:spcAft>
                <a:spcPts val="0"/>
              </a:spcAft>
              <a:buSzPts val="2800"/>
              <a:buFont typeface="Noto Sans Symbols"/>
              <a:buChar char="⮚"/>
            </a:pPr>
            <a:r>
              <a:rPr lang="en-US" sz="2800">
                <a:latin typeface="Arial"/>
                <a:ea typeface="Arial"/>
                <a:cs typeface="Arial"/>
                <a:sym typeface="Arial"/>
              </a:rPr>
              <a:t>Societies</a:t>
            </a:r>
            <a:endParaRPr sz="2800">
              <a:latin typeface="Arial"/>
              <a:ea typeface="Arial"/>
              <a:cs typeface="Arial"/>
              <a:sym typeface="Arial"/>
            </a:endParaRPr>
          </a:p>
          <a:p>
            <a:pPr indent="0" lvl="0" marL="0" rtl="0" algn="l">
              <a:lnSpc>
                <a:spcPct val="100000"/>
              </a:lnSpc>
              <a:spcBef>
                <a:spcPts val="140"/>
              </a:spcBef>
              <a:spcAft>
                <a:spcPts val="0"/>
              </a:spcAft>
              <a:buSzPts val="2800"/>
              <a:buFont typeface="Noto Sans Symbols"/>
              <a:buNone/>
            </a:pPr>
            <a:r>
              <a:t/>
            </a:r>
            <a:endParaRPr sz="2800">
              <a:latin typeface="Arial"/>
              <a:ea typeface="Arial"/>
              <a:cs typeface="Arial"/>
              <a:sym typeface="Arial"/>
            </a:endParaRPr>
          </a:p>
          <a:p>
            <a:pPr indent="-456565" lvl="0" marL="469265" rtl="0" algn="l">
              <a:lnSpc>
                <a:spcPct val="100000"/>
              </a:lnSpc>
              <a:spcBef>
                <a:spcPts val="0"/>
              </a:spcBef>
              <a:spcAft>
                <a:spcPts val="0"/>
              </a:spcAft>
              <a:buSzPts val="2800"/>
              <a:buFont typeface="Noto Sans Symbols"/>
              <a:buChar char="⮚"/>
            </a:pPr>
            <a:r>
              <a:rPr lang="en-US" sz="2800">
                <a:latin typeface="Arial"/>
                <a:ea typeface="Arial"/>
                <a:cs typeface="Arial"/>
                <a:sym typeface="Arial"/>
              </a:rPr>
              <a:t>Corporate Houses etc.</a:t>
            </a:r>
            <a:endParaRPr sz="2800">
              <a:latin typeface="Arial"/>
              <a:ea typeface="Arial"/>
              <a:cs typeface="Arial"/>
              <a:sym typeface="Arial"/>
            </a:endParaRPr>
          </a:p>
        </p:txBody>
      </p:sp>
      <p:pic>
        <p:nvPicPr>
          <p:cNvPr id="99" name="Google Shape;99;p8"/>
          <p:cNvPicPr preferRelativeResize="0"/>
          <p:nvPr/>
        </p:nvPicPr>
        <p:blipFill rotWithShape="1">
          <a:blip r:embed="rId3">
            <a:alphaModFix/>
          </a:blip>
          <a:srcRect b="0" l="0" r="0" t="0"/>
          <a:stretch/>
        </p:blipFill>
        <p:spPr>
          <a:xfrm>
            <a:off x="6367271" y="3881628"/>
            <a:ext cx="3142488" cy="3276600"/>
          </a:xfrm>
          <a:prstGeom prst="rect">
            <a:avLst/>
          </a:prstGeom>
          <a:noFill/>
          <a:ln>
            <a:noFill/>
          </a:ln>
        </p:spPr>
      </p:pic>
      <p:pic>
        <p:nvPicPr>
          <p:cNvPr id="100" name="Google Shape;100;p8"/>
          <p:cNvPicPr preferRelativeResize="0"/>
          <p:nvPr/>
        </p:nvPicPr>
        <p:blipFill rotWithShape="1">
          <a:blip r:embed="rId4">
            <a:alphaModFix/>
          </a:blip>
          <a:srcRect b="0" l="0" r="0" t="0"/>
          <a:stretch/>
        </p:blipFill>
        <p:spPr>
          <a:xfrm>
            <a:off x="6362700" y="897636"/>
            <a:ext cx="2865119" cy="28056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4" name="Shape 104"/>
        <p:cNvGrpSpPr/>
        <p:nvPr/>
      </p:nvGrpSpPr>
      <p:grpSpPr>
        <a:xfrm>
          <a:off x="0" y="0"/>
          <a:ext cx="0" cy="0"/>
          <a:chOff x="0" y="0"/>
          <a:chExt cx="0" cy="0"/>
        </a:xfrm>
      </p:grpSpPr>
      <p:sp>
        <p:nvSpPr>
          <p:cNvPr id="105" name="Google Shape;105;p9"/>
          <p:cNvSpPr txBox="1"/>
          <p:nvPr>
            <p:ph type="title"/>
          </p:nvPr>
        </p:nvSpPr>
        <p:spPr>
          <a:xfrm>
            <a:off x="151928" y="4121"/>
            <a:ext cx="4961255" cy="955040"/>
          </a:xfrm>
          <a:prstGeom prst="rect">
            <a:avLst/>
          </a:prstGeom>
          <a:noFill/>
          <a:ln>
            <a:noFill/>
          </a:ln>
        </p:spPr>
        <p:txBody>
          <a:bodyPr anchorCtr="0" anchor="t" bIns="0" lIns="0" spcFirstLastPara="1" rIns="0" wrap="square" tIns="12050">
            <a:spAutoFit/>
          </a:bodyPr>
          <a:lstStyle/>
          <a:p>
            <a:pPr indent="0" lvl="0" marL="12700" marR="5080" rtl="0" algn="l">
              <a:lnSpc>
                <a:spcPct val="100000"/>
              </a:lnSpc>
              <a:spcBef>
                <a:spcPts val="0"/>
              </a:spcBef>
              <a:spcAft>
                <a:spcPts val="0"/>
              </a:spcAft>
              <a:buNone/>
            </a:pPr>
            <a:r>
              <a:rPr lang="en-US" sz="3050"/>
              <a:t>Competition and Barrier to Entry</a:t>
            </a:r>
            <a:endParaRPr sz="3050"/>
          </a:p>
        </p:txBody>
      </p:sp>
      <p:pic>
        <p:nvPicPr>
          <p:cNvPr id="106" name="Google Shape;106;p9"/>
          <p:cNvPicPr preferRelativeResize="0"/>
          <p:nvPr/>
        </p:nvPicPr>
        <p:blipFill rotWithShape="1">
          <a:blip r:embed="rId3">
            <a:alphaModFix/>
          </a:blip>
          <a:srcRect b="0" l="0" r="0" t="0"/>
          <a:stretch/>
        </p:blipFill>
        <p:spPr>
          <a:xfrm>
            <a:off x="161543" y="1030224"/>
            <a:ext cx="8895587" cy="4756403"/>
          </a:xfrm>
          <a:prstGeom prst="rect">
            <a:avLst/>
          </a:prstGeom>
          <a:noFill/>
          <a:ln>
            <a:noFill/>
          </a:ln>
        </p:spPr>
      </p:pic>
      <p:graphicFrame>
        <p:nvGraphicFramePr>
          <p:cNvPr id="107" name="Google Shape;107;p9"/>
          <p:cNvGraphicFramePr/>
          <p:nvPr/>
        </p:nvGraphicFramePr>
        <p:xfrm>
          <a:off x="161543" y="1030224"/>
          <a:ext cx="3000000" cy="3000000"/>
        </p:xfrm>
        <a:graphic>
          <a:graphicData uri="http://schemas.openxmlformats.org/drawingml/2006/table">
            <a:tbl>
              <a:tblPr bandRow="1" firstRow="1">
                <a:noFill/>
                <a:tableStyleId>{69ECA116-9B95-4176-92A2-389DF590EBA0}</a:tableStyleId>
              </a:tblPr>
              <a:tblGrid>
                <a:gridCol w="2221875"/>
                <a:gridCol w="2220600"/>
                <a:gridCol w="2221875"/>
                <a:gridCol w="2220600"/>
              </a:tblGrid>
              <a:tr h="402600">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tcPr>
                </a:tc>
                <a:tc>
                  <a:txBody>
                    <a:bodyPr/>
                    <a:lstStyle/>
                    <a:p>
                      <a:pPr indent="0" lvl="0" marL="99695" marR="0" rtl="0" algn="l">
                        <a:lnSpc>
                          <a:spcPct val="100000"/>
                        </a:lnSpc>
                        <a:spcBef>
                          <a:spcPts val="0"/>
                        </a:spcBef>
                        <a:spcAft>
                          <a:spcPts val="0"/>
                        </a:spcAft>
                        <a:buNone/>
                      </a:pPr>
                      <a:r>
                        <a:rPr b="1" lang="en-US" sz="1950" u="none" cap="none" strike="noStrike">
                          <a:solidFill>
                            <a:srgbClr val="FFFFFF"/>
                          </a:solidFill>
                          <a:latin typeface="Arial"/>
                          <a:ea typeface="Arial"/>
                          <a:cs typeface="Arial"/>
                          <a:sym typeface="Arial"/>
                        </a:rPr>
                        <a:t>x1</a:t>
                      </a:r>
                      <a:endParaRPr sz="1950" u="none" cap="none" strike="noStrike">
                        <a:latin typeface="Arial"/>
                        <a:ea typeface="Arial"/>
                        <a:cs typeface="Arial"/>
                        <a:sym typeface="Arial"/>
                      </a:endParaRPr>
                    </a:p>
                  </a:txBody>
                  <a:tcPr marT="33025"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tcPr>
                </a:tc>
                <a:tc>
                  <a:txBody>
                    <a:bodyPr/>
                    <a:lstStyle/>
                    <a:p>
                      <a:pPr indent="0" lvl="0" marL="100965" marR="0" rtl="0" algn="l">
                        <a:lnSpc>
                          <a:spcPct val="100000"/>
                        </a:lnSpc>
                        <a:spcBef>
                          <a:spcPts val="0"/>
                        </a:spcBef>
                        <a:spcAft>
                          <a:spcPts val="0"/>
                        </a:spcAft>
                        <a:buNone/>
                      </a:pPr>
                      <a:r>
                        <a:rPr b="1" lang="en-US" sz="1950" u="none" cap="none" strike="noStrike">
                          <a:solidFill>
                            <a:srgbClr val="FFFFFF"/>
                          </a:solidFill>
                          <a:latin typeface="Arial"/>
                          <a:ea typeface="Arial"/>
                          <a:cs typeface="Arial"/>
                          <a:sym typeface="Arial"/>
                        </a:rPr>
                        <a:t>x2</a:t>
                      </a:r>
                      <a:endParaRPr sz="1950" u="none" cap="none" strike="noStrike">
                        <a:latin typeface="Arial"/>
                        <a:ea typeface="Arial"/>
                        <a:cs typeface="Arial"/>
                        <a:sym typeface="Arial"/>
                      </a:endParaRPr>
                    </a:p>
                  </a:txBody>
                  <a:tcPr marT="33025"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tcPr>
                </a:tc>
                <a:tc>
                  <a:txBody>
                    <a:bodyPr/>
                    <a:lstStyle/>
                    <a:p>
                      <a:pPr indent="0" lvl="0" marL="99695" marR="0" rtl="0" algn="l">
                        <a:lnSpc>
                          <a:spcPct val="100000"/>
                        </a:lnSpc>
                        <a:spcBef>
                          <a:spcPts val="0"/>
                        </a:spcBef>
                        <a:spcAft>
                          <a:spcPts val="0"/>
                        </a:spcAft>
                        <a:buNone/>
                      </a:pPr>
                      <a:r>
                        <a:rPr b="1" lang="en-US" sz="1950" u="none" cap="none" strike="noStrike">
                          <a:solidFill>
                            <a:srgbClr val="FFFFFF"/>
                          </a:solidFill>
                          <a:latin typeface="Arial"/>
                          <a:ea typeface="Arial"/>
                          <a:cs typeface="Arial"/>
                          <a:sym typeface="Arial"/>
                        </a:rPr>
                        <a:t>EcoVenture</a:t>
                      </a:r>
                      <a:endParaRPr sz="1950" u="none" cap="none" strike="noStrike">
                        <a:latin typeface="Arial"/>
                        <a:ea typeface="Arial"/>
                        <a:cs typeface="Arial"/>
                        <a:sym typeface="Arial"/>
                      </a:endParaRPr>
                    </a:p>
                  </a:txBody>
                  <a:tcPr marT="33025"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tcPr>
                </a:tc>
              </a:tr>
              <a:tr h="704225">
                <a:tc>
                  <a:txBody>
                    <a:bodyPr/>
                    <a:lstStyle/>
                    <a:p>
                      <a:pPr indent="0" lvl="0" marL="100965" marR="821689" rtl="0" algn="l">
                        <a:lnSpc>
                          <a:spcPct val="102600"/>
                        </a:lnSpc>
                        <a:spcBef>
                          <a:spcPts val="0"/>
                        </a:spcBef>
                        <a:spcAft>
                          <a:spcPts val="0"/>
                        </a:spcAft>
                        <a:buNone/>
                      </a:pPr>
                      <a:r>
                        <a:rPr lang="en-US" sz="1950" u="none" cap="none" strike="noStrike">
                          <a:latin typeface="Arial"/>
                          <a:ea typeface="Arial"/>
                          <a:cs typeface="Arial"/>
                          <a:sym typeface="Arial"/>
                        </a:rPr>
                        <a:t>Tech Driven Platform</a:t>
                      </a:r>
                      <a:endParaRPr sz="1950" u="none" cap="none" strike="noStrike">
                        <a:latin typeface="Arial"/>
                        <a:ea typeface="Arial"/>
                        <a:cs typeface="Arial"/>
                        <a:sym typeface="Arial"/>
                      </a:endParaRPr>
                    </a:p>
                  </a:txBody>
                  <a:tcPr marT="3175"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571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99695" marR="0" rtl="0" algn="l">
                        <a:lnSpc>
                          <a:spcPct val="100000"/>
                        </a:lnSpc>
                        <a:spcBef>
                          <a:spcPts val="0"/>
                        </a:spcBef>
                        <a:spcAft>
                          <a:spcPts val="0"/>
                        </a:spcAft>
                        <a:buNone/>
                      </a:pPr>
                      <a:r>
                        <a:rPr lang="en-US" sz="1950" u="none" cap="none" strike="noStrike">
                          <a:latin typeface="Arial"/>
                          <a:ea typeface="Arial"/>
                          <a:cs typeface="Arial"/>
                          <a:sym typeface="Arial"/>
                        </a:rPr>
                        <a:t>NO</a:t>
                      </a:r>
                      <a:endParaRPr sz="1950" u="none" cap="none" strike="noStrike">
                        <a:latin typeface="Arial"/>
                        <a:ea typeface="Arial"/>
                        <a:cs typeface="Arial"/>
                        <a:sym typeface="Arial"/>
                      </a:endParaRPr>
                    </a:p>
                  </a:txBody>
                  <a:tcPr marT="2920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571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100965" marR="1919604" rtl="0" algn="l">
                        <a:lnSpc>
                          <a:spcPct val="100000"/>
                        </a:lnSpc>
                        <a:spcBef>
                          <a:spcPts val="0"/>
                        </a:spcBef>
                        <a:spcAft>
                          <a:spcPts val="0"/>
                        </a:spcAft>
                        <a:buNone/>
                      </a:pPr>
                      <a:r>
                        <a:rPr lang="en-US" sz="1950" u="none" cap="none" strike="noStrike">
                          <a:latin typeface="Arial"/>
                          <a:ea typeface="Arial"/>
                          <a:cs typeface="Arial"/>
                          <a:sym typeface="Arial"/>
                        </a:rPr>
                        <a:t>N O</a:t>
                      </a:r>
                      <a:endParaRPr sz="1950" u="none" cap="none" strike="noStrike">
                        <a:latin typeface="Arial"/>
                        <a:ea typeface="Arial"/>
                        <a:cs typeface="Arial"/>
                        <a:sym typeface="Arial"/>
                      </a:endParaRPr>
                    </a:p>
                  </a:txBody>
                  <a:tcPr marT="2920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571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99695" marR="0" rtl="0" algn="l">
                        <a:lnSpc>
                          <a:spcPct val="100000"/>
                        </a:lnSpc>
                        <a:spcBef>
                          <a:spcPts val="0"/>
                        </a:spcBef>
                        <a:spcAft>
                          <a:spcPts val="0"/>
                        </a:spcAft>
                        <a:buNone/>
                      </a:pPr>
                      <a:r>
                        <a:rPr lang="en-US" sz="1950" u="none" cap="none" strike="noStrike">
                          <a:latin typeface="Arial"/>
                          <a:ea typeface="Arial"/>
                          <a:cs typeface="Arial"/>
                          <a:sym typeface="Arial"/>
                        </a:rPr>
                        <a:t>YES</a:t>
                      </a:r>
                      <a:endParaRPr sz="1950" u="none" cap="none" strike="noStrike">
                        <a:latin typeface="Arial"/>
                        <a:ea typeface="Arial"/>
                        <a:cs typeface="Arial"/>
                        <a:sym typeface="Arial"/>
                      </a:endParaRPr>
                    </a:p>
                  </a:txBody>
                  <a:tcPr marT="2920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571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401950">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1005850">
                <a:tc>
                  <a:txBody>
                    <a:bodyPr/>
                    <a:lstStyle/>
                    <a:p>
                      <a:pPr indent="0" lvl="0" marL="100965" marR="643255" rtl="0" algn="l">
                        <a:lnSpc>
                          <a:spcPct val="102000"/>
                        </a:lnSpc>
                        <a:spcBef>
                          <a:spcPts val="0"/>
                        </a:spcBef>
                        <a:spcAft>
                          <a:spcPts val="0"/>
                        </a:spcAft>
                        <a:buNone/>
                      </a:pPr>
                      <a:r>
                        <a:rPr lang="en-US" sz="1950" u="none" cap="none" strike="noStrike">
                          <a:latin typeface="Arial"/>
                          <a:ea typeface="Arial"/>
                          <a:cs typeface="Arial"/>
                          <a:sym typeface="Arial"/>
                        </a:rPr>
                        <a:t>Tech Driven Standardized Operations</a:t>
                      </a:r>
                      <a:endParaRPr sz="1950" u="none" cap="none" strike="noStrike">
                        <a:latin typeface="Arial"/>
                        <a:ea typeface="Arial"/>
                        <a:cs typeface="Arial"/>
                        <a:sym typeface="Arial"/>
                      </a:endParaRPr>
                    </a:p>
                  </a:txBody>
                  <a:tcPr marT="3175"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99695" marR="0" rtl="0" algn="l">
                        <a:lnSpc>
                          <a:spcPct val="100000"/>
                        </a:lnSpc>
                        <a:spcBef>
                          <a:spcPts val="0"/>
                        </a:spcBef>
                        <a:spcAft>
                          <a:spcPts val="0"/>
                        </a:spcAft>
                        <a:buNone/>
                      </a:pPr>
                      <a:r>
                        <a:rPr lang="en-US" sz="1950" u="none" cap="none" strike="noStrike">
                          <a:latin typeface="Arial"/>
                          <a:ea typeface="Arial"/>
                          <a:cs typeface="Arial"/>
                          <a:sym typeface="Arial"/>
                        </a:rPr>
                        <a:t>NO</a:t>
                      </a:r>
                      <a:endParaRPr sz="1950" u="none" cap="none" strike="noStrike">
                        <a:latin typeface="Arial"/>
                        <a:ea typeface="Arial"/>
                        <a:cs typeface="Arial"/>
                        <a:sym typeface="Arial"/>
                      </a:endParaRPr>
                    </a:p>
                  </a:txBody>
                  <a:tcPr marT="3175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99695" marR="0" rtl="0" algn="l">
                        <a:lnSpc>
                          <a:spcPct val="100000"/>
                        </a:lnSpc>
                        <a:spcBef>
                          <a:spcPts val="0"/>
                        </a:spcBef>
                        <a:spcAft>
                          <a:spcPts val="0"/>
                        </a:spcAft>
                        <a:buNone/>
                      </a:pPr>
                      <a:r>
                        <a:rPr lang="en-US" sz="1950" u="none" cap="none" strike="noStrike">
                          <a:latin typeface="Arial"/>
                          <a:ea typeface="Arial"/>
                          <a:cs typeface="Arial"/>
                          <a:sym typeface="Arial"/>
                        </a:rPr>
                        <a:t>NO</a:t>
                      </a:r>
                      <a:endParaRPr sz="1950" u="none" cap="none" strike="noStrike">
                        <a:latin typeface="Arial"/>
                        <a:ea typeface="Arial"/>
                        <a:cs typeface="Arial"/>
                        <a:sym typeface="Arial"/>
                      </a:endParaRPr>
                    </a:p>
                  </a:txBody>
                  <a:tcPr marT="3175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98425" marR="0" rtl="0" algn="l">
                        <a:lnSpc>
                          <a:spcPct val="100000"/>
                        </a:lnSpc>
                        <a:spcBef>
                          <a:spcPts val="0"/>
                        </a:spcBef>
                        <a:spcAft>
                          <a:spcPts val="0"/>
                        </a:spcAft>
                        <a:buNone/>
                      </a:pPr>
                      <a:r>
                        <a:rPr lang="en-US" sz="1950" u="none" cap="none" strike="noStrike">
                          <a:latin typeface="Arial"/>
                          <a:ea typeface="Arial"/>
                          <a:cs typeface="Arial"/>
                          <a:sym typeface="Arial"/>
                        </a:rPr>
                        <a:t>YES</a:t>
                      </a:r>
                      <a:endParaRPr sz="1950" u="none" cap="none" strike="noStrike">
                        <a:latin typeface="Arial"/>
                        <a:ea typeface="Arial"/>
                        <a:cs typeface="Arial"/>
                        <a:sym typeface="Arial"/>
                      </a:endParaRPr>
                    </a:p>
                  </a:txBody>
                  <a:tcPr marT="3175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401950">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703575">
                <a:tc>
                  <a:txBody>
                    <a:bodyPr/>
                    <a:lstStyle/>
                    <a:p>
                      <a:pPr indent="0" lvl="0" marL="100965" marR="755015" rtl="0" algn="l">
                        <a:lnSpc>
                          <a:spcPct val="100000"/>
                        </a:lnSpc>
                        <a:spcBef>
                          <a:spcPts val="0"/>
                        </a:spcBef>
                        <a:spcAft>
                          <a:spcPts val="0"/>
                        </a:spcAft>
                        <a:buNone/>
                      </a:pPr>
                      <a:r>
                        <a:rPr lang="en-US" sz="1950" u="none" cap="none" strike="noStrike">
                          <a:latin typeface="Arial"/>
                          <a:ea typeface="Arial"/>
                          <a:cs typeface="Arial"/>
                          <a:sym typeface="Arial"/>
                        </a:rPr>
                        <a:t>Marketplace Model</a:t>
                      </a:r>
                      <a:endParaRPr sz="1950" u="none" cap="none" strike="noStrike">
                        <a:latin typeface="Arial"/>
                        <a:ea typeface="Arial"/>
                        <a:cs typeface="Arial"/>
                        <a:sym typeface="Arial"/>
                      </a:endParaRPr>
                    </a:p>
                  </a:txBody>
                  <a:tcPr marT="33025"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1678939" rtl="0" algn="r">
                        <a:lnSpc>
                          <a:spcPct val="100000"/>
                        </a:lnSpc>
                        <a:spcBef>
                          <a:spcPts val="0"/>
                        </a:spcBef>
                        <a:spcAft>
                          <a:spcPts val="0"/>
                        </a:spcAft>
                        <a:buNone/>
                      </a:pPr>
                      <a:r>
                        <a:rPr lang="en-US" sz="1800" u="none" cap="none" strike="noStrike">
                          <a:latin typeface="Arial"/>
                          <a:ea typeface="Arial"/>
                          <a:cs typeface="Arial"/>
                          <a:sym typeface="Arial"/>
                        </a:rPr>
                        <a:t>NO</a:t>
                      </a:r>
                      <a:endParaRPr sz="1800" u="none" cap="none" strike="noStrike">
                        <a:latin typeface="Arial"/>
                        <a:ea typeface="Arial"/>
                        <a:cs typeface="Arial"/>
                        <a:sym typeface="Arial"/>
                      </a:endParaRPr>
                    </a:p>
                  </a:txBody>
                  <a:tcPr marT="153025"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100965" marR="0" rtl="0" algn="l">
                        <a:lnSpc>
                          <a:spcPct val="100000"/>
                        </a:lnSpc>
                        <a:spcBef>
                          <a:spcPts val="0"/>
                        </a:spcBef>
                        <a:spcAft>
                          <a:spcPts val="0"/>
                        </a:spcAft>
                        <a:buNone/>
                      </a:pPr>
                      <a:r>
                        <a:rPr lang="en-US" sz="1950" u="none" cap="none" strike="noStrike">
                          <a:latin typeface="Arial"/>
                          <a:ea typeface="Arial"/>
                          <a:cs typeface="Arial"/>
                          <a:sym typeface="Arial"/>
                        </a:rPr>
                        <a:t>NO</a:t>
                      </a:r>
                      <a:endParaRPr sz="1950" u="none" cap="none" strike="noStrike">
                        <a:latin typeface="Arial"/>
                        <a:ea typeface="Arial"/>
                        <a:cs typeface="Arial"/>
                        <a:sym typeface="Arial"/>
                      </a:endParaRPr>
                    </a:p>
                  </a:txBody>
                  <a:tcPr marT="33025"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99695" marR="0" rtl="0" algn="l">
                        <a:lnSpc>
                          <a:spcPct val="100000"/>
                        </a:lnSpc>
                        <a:spcBef>
                          <a:spcPts val="0"/>
                        </a:spcBef>
                        <a:spcAft>
                          <a:spcPts val="0"/>
                        </a:spcAft>
                        <a:buNone/>
                      </a:pPr>
                      <a:r>
                        <a:rPr lang="en-US" sz="1950" u="none" cap="none" strike="noStrike">
                          <a:latin typeface="Arial"/>
                          <a:ea typeface="Arial"/>
                          <a:cs typeface="Arial"/>
                          <a:sym typeface="Arial"/>
                        </a:rPr>
                        <a:t>YES</a:t>
                      </a:r>
                      <a:endParaRPr sz="1950" u="none" cap="none" strike="noStrike">
                        <a:latin typeface="Arial"/>
                        <a:ea typeface="Arial"/>
                        <a:cs typeface="Arial"/>
                        <a:sym typeface="Arial"/>
                      </a:endParaRPr>
                    </a:p>
                  </a:txBody>
                  <a:tcPr marT="33025"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417200">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703575">
                <a:tc>
                  <a:txBody>
                    <a:bodyPr/>
                    <a:lstStyle/>
                    <a:p>
                      <a:pPr indent="0" lvl="0" marL="100965" marR="890269" rtl="0" algn="l">
                        <a:lnSpc>
                          <a:spcPct val="100000"/>
                        </a:lnSpc>
                        <a:spcBef>
                          <a:spcPts val="0"/>
                        </a:spcBef>
                        <a:spcAft>
                          <a:spcPts val="0"/>
                        </a:spcAft>
                        <a:buNone/>
                      </a:pPr>
                      <a:r>
                        <a:rPr lang="en-US" sz="1950" u="none" cap="none" strike="noStrike">
                          <a:latin typeface="Arial"/>
                          <a:ea typeface="Arial"/>
                          <a:cs typeface="Arial"/>
                          <a:sym typeface="Arial"/>
                        </a:rPr>
                        <a:t>After Sales Service</a:t>
                      </a:r>
                      <a:endParaRPr sz="1950" u="none" cap="none" strike="noStrike">
                        <a:latin typeface="Arial"/>
                        <a:ea typeface="Arial"/>
                        <a:cs typeface="Arial"/>
                        <a:sym typeface="Arial"/>
                      </a:endParaRPr>
                    </a:p>
                  </a:txBody>
                  <a:tcPr marT="33025"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1678939" rtl="0" algn="r">
                        <a:lnSpc>
                          <a:spcPct val="100000"/>
                        </a:lnSpc>
                        <a:spcBef>
                          <a:spcPts val="0"/>
                        </a:spcBef>
                        <a:spcAft>
                          <a:spcPts val="0"/>
                        </a:spcAft>
                        <a:buNone/>
                      </a:pPr>
                      <a:r>
                        <a:rPr lang="en-US" sz="1800" u="none" cap="none" strike="noStrike">
                          <a:latin typeface="Arial"/>
                          <a:ea typeface="Arial"/>
                          <a:cs typeface="Arial"/>
                          <a:sym typeface="Arial"/>
                        </a:rPr>
                        <a:t>NO</a:t>
                      </a:r>
                      <a:endParaRPr sz="1800" u="none" cap="none" strike="noStrike">
                        <a:latin typeface="Arial"/>
                        <a:ea typeface="Arial"/>
                        <a:cs typeface="Arial"/>
                        <a:sym typeface="Arial"/>
                      </a:endParaRPr>
                    </a:p>
                  </a:txBody>
                  <a:tcPr marT="24320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100965" marR="0" rtl="0" algn="l">
                        <a:lnSpc>
                          <a:spcPct val="100000"/>
                        </a:lnSpc>
                        <a:spcBef>
                          <a:spcPts val="0"/>
                        </a:spcBef>
                        <a:spcAft>
                          <a:spcPts val="0"/>
                        </a:spcAft>
                        <a:buNone/>
                      </a:pPr>
                      <a:r>
                        <a:rPr lang="en-US" sz="1950" u="none" cap="none" strike="noStrike">
                          <a:latin typeface="Arial"/>
                          <a:ea typeface="Arial"/>
                          <a:cs typeface="Arial"/>
                          <a:sym typeface="Arial"/>
                        </a:rPr>
                        <a:t>NO</a:t>
                      </a:r>
                      <a:endParaRPr sz="1950" u="none" cap="none" strike="noStrike">
                        <a:latin typeface="Arial"/>
                        <a:ea typeface="Arial"/>
                        <a:cs typeface="Arial"/>
                        <a:sym typeface="Arial"/>
                      </a:endParaRPr>
                    </a:p>
                  </a:txBody>
                  <a:tcPr marT="33025"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99695" marR="0" rtl="0" algn="l">
                        <a:lnSpc>
                          <a:spcPct val="100000"/>
                        </a:lnSpc>
                        <a:spcBef>
                          <a:spcPts val="0"/>
                        </a:spcBef>
                        <a:spcAft>
                          <a:spcPts val="0"/>
                        </a:spcAft>
                        <a:buNone/>
                      </a:pPr>
                      <a:r>
                        <a:rPr lang="en-US" sz="1950" u="none" cap="none" strike="noStrike">
                          <a:latin typeface="Arial"/>
                          <a:ea typeface="Arial"/>
                          <a:cs typeface="Arial"/>
                          <a:sym typeface="Arial"/>
                        </a:rPr>
                        <a:t>YES</a:t>
                      </a:r>
                      <a:endParaRPr sz="1950" u="none" cap="none" strike="noStrike">
                        <a:latin typeface="Arial"/>
                        <a:ea typeface="Arial"/>
                        <a:cs typeface="Arial"/>
                        <a:sym typeface="Arial"/>
                      </a:endParaRPr>
                    </a:p>
                  </a:txBody>
                  <a:tcPr marT="33025"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bl>
          </a:graphicData>
        </a:graphic>
      </p:graphicFrame>
      <p:sp>
        <p:nvSpPr>
          <p:cNvPr id="108" name="Google Shape;108;p9"/>
          <p:cNvSpPr txBox="1"/>
          <p:nvPr/>
        </p:nvSpPr>
        <p:spPr>
          <a:xfrm>
            <a:off x="335280" y="5935979"/>
            <a:ext cx="2051685" cy="281940"/>
          </a:xfrm>
          <a:prstGeom prst="rect">
            <a:avLst/>
          </a:prstGeom>
          <a:solidFill>
            <a:srgbClr val="00FF00"/>
          </a:solidFill>
          <a:ln>
            <a:noFill/>
          </a:ln>
        </p:spPr>
        <p:txBody>
          <a:bodyPr anchorCtr="0" anchor="t" bIns="0" lIns="0" spcFirstLastPara="1" rIns="0" wrap="square" tIns="0">
            <a:spAutoFit/>
          </a:bodyPr>
          <a:lstStyle/>
          <a:p>
            <a:pPr indent="0" lvl="0" marL="1270" rtl="0" algn="l">
              <a:lnSpc>
                <a:spcPct val="112820"/>
              </a:lnSpc>
              <a:spcBef>
                <a:spcPts val="0"/>
              </a:spcBef>
              <a:spcAft>
                <a:spcPts val="0"/>
              </a:spcAft>
              <a:buNone/>
            </a:pPr>
            <a:r>
              <a:rPr b="1" lang="en-US" sz="1950">
                <a:latin typeface="Arial"/>
                <a:ea typeface="Arial"/>
                <a:cs typeface="Arial"/>
                <a:sym typeface="Arial"/>
              </a:rPr>
              <a:t>Unskilled people</a:t>
            </a:r>
            <a:endParaRPr sz="1950">
              <a:latin typeface="Arial"/>
              <a:ea typeface="Arial"/>
              <a:cs typeface="Arial"/>
              <a:sym typeface="Arial"/>
            </a:endParaRPr>
          </a:p>
        </p:txBody>
      </p:sp>
      <p:sp>
        <p:nvSpPr>
          <p:cNvPr id="109" name="Google Shape;109;p9"/>
          <p:cNvSpPr txBox="1"/>
          <p:nvPr/>
        </p:nvSpPr>
        <p:spPr>
          <a:xfrm>
            <a:off x="2375475" y="5905048"/>
            <a:ext cx="5154930" cy="3238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950">
                <a:latin typeface="Arial"/>
                <a:ea typeface="Arial"/>
                <a:cs typeface="Arial"/>
                <a:sym typeface="Arial"/>
              </a:rPr>
              <a:t>can be a threat to the company as they project</a:t>
            </a:r>
            <a:endParaRPr sz="1950">
              <a:latin typeface="Arial"/>
              <a:ea typeface="Arial"/>
              <a:cs typeface="Arial"/>
              <a:sym typeface="Arial"/>
            </a:endParaRPr>
          </a:p>
        </p:txBody>
      </p:sp>
      <p:sp>
        <p:nvSpPr>
          <p:cNvPr id="110" name="Google Shape;110;p9"/>
          <p:cNvSpPr txBox="1"/>
          <p:nvPr/>
        </p:nvSpPr>
        <p:spPr>
          <a:xfrm>
            <a:off x="324136" y="6205253"/>
            <a:ext cx="7882255" cy="624205"/>
          </a:xfrm>
          <a:prstGeom prst="rect">
            <a:avLst/>
          </a:prstGeom>
          <a:noFill/>
          <a:ln>
            <a:noFill/>
          </a:ln>
        </p:spPr>
        <p:txBody>
          <a:bodyPr anchorCtr="0" anchor="t" bIns="0" lIns="0" spcFirstLastPara="1" rIns="0" wrap="square" tIns="10150">
            <a:spAutoFit/>
          </a:bodyPr>
          <a:lstStyle/>
          <a:p>
            <a:pPr indent="0" lvl="0" marL="12700" marR="5080" rtl="0" algn="l">
              <a:lnSpc>
                <a:spcPct val="101000"/>
              </a:lnSpc>
              <a:spcBef>
                <a:spcPts val="0"/>
              </a:spcBef>
              <a:spcAft>
                <a:spcPts val="0"/>
              </a:spcAft>
              <a:buNone/>
            </a:pPr>
            <a:r>
              <a:rPr lang="en-US" sz="1950">
                <a:latin typeface="Arial"/>
                <a:ea typeface="Arial"/>
                <a:cs typeface="Arial"/>
                <a:sym typeface="Arial"/>
              </a:rPr>
              <a:t>themselves as	a skilled one just to get the services from the client but unable to execute in a	professional manner. Same in the case, with the</a:t>
            </a:r>
            <a:endParaRPr sz="1950">
              <a:latin typeface="Arial"/>
              <a:ea typeface="Arial"/>
              <a:cs typeface="Arial"/>
              <a:sym typeface="Arial"/>
            </a:endParaRPr>
          </a:p>
        </p:txBody>
      </p:sp>
      <p:sp>
        <p:nvSpPr>
          <p:cNvPr id="111" name="Google Shape;111;p9"/>
          <p:cNvSpPr txBox="1"/>
          <p:nvPr/>
        </p:nvSpPr>
        <p:spPr>
          <a:xfrm>
            <a:off x="335280" y="6836664"/>
            <a:ext cx="1654175" cy="281940"/>
          </a:xfrm>
          <a:prstGeom prst="rect">
            <a:avLst/>
          </a:prstGeom>
          <a:solidFill>
            <a:srgbClr val="00FF00"/>
          </a:solidFill>
          <a:ln>
            <a:noFill/>
          </a:ln>
        </p:spPr>
        <p:txBody>
          <a:bodyPr anchorCtr="0" anchor="t" bIns="0" lIns="0" spcFirstLastPara="1" rIns="0" wrap="square" tIns="0">
            <a:spAutoFit/>
          </a:bodyPr>
          <a:lstStyle/>
          <a:p>
            <a:pPr indent="0" lvl="0" marL="1270" rtl="0" algn="l">
              <a:lnSpc>
                <a:spcPct val="112820"/>
              </a:lnSpc>
              <a:spcBef>
                <a:spcPts val="0"/>
              </a:spcBef>
              <a:spcAft>
                <a:spcPts val="0"/>
              </a:spcAft>
              <a:buNone/>
            </a:pPr>
            <a:r>
              <a:rPr b="1" lang="en-US" sz="1950">
                <a:latin typeface="Arial"/>
                <a:ea typeface="Arial"/>
                <a:cs typeface="Arial"/>
                <a:sym typeface="Arial"/>
              </a:rPr>
              <a:t>unskilled Mali</a:t>
            </a:r>
            <a:endParaRPr sz="1950">
              <a:latin typeface="Arial"/>
              <a:ea typeface="Arial"/>
              <a:cs typeface="Arial"/>
              <a:sym typeface="Arial"/>
            </a:endParaRPr>
          </a:p>
        </p:txBody>
      </p:sp>
      <p:sp>
        <p:nvSpPr>
          <p:cNvPr id="112" name="Google Shape;112;p9"/>
          <p:cNvSpPr txBox="1"/>
          <p:nvPr/>
        </p:nvSpPr>
        <p:spPr>
          <a:xfrm>
            <a:off x="2032574" y="6805664"/>
            <a:ext cx="6277610" cy="3238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950">
                <a:latin typeface="Arial"/>
                <a:ea typeface="Arial"/>
                <a:cs typeface="Arial"/>
                <a:sym typeface="Arial"/>
              </a:rPr>
              <a:t>for the	maintenance services of the garden. But with the</a:t>
            </a:r>
            <a:endParaRPr sz="1950">
              <a:latin typeface="Arial"/>
              <a:ea typeface="Arial"/>
              <a:cs typeface="Arial"/>
              <a:sym typeface="Arial"/>
            </a:endParaRPr>
          </a:p>
        </p:txBody>
      </p:sp>
      <p:sp>
        <p:nvSpPr>
          <p:cNvPr id="113" name="Google Shape;113;p9"/>
          <p:cNvSpPr txBox="1"/>
          <p:nvPr/>
        </p:nvSpPr>
        <p:spPr>
          <a:xfrm>
            <a:off x="324136" y="7105870"/>
            <a:ext cx="6585584" cy="3238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1950">
                <a:latin typeface="Arial"/>
                <a:ea typeface="Arial"/>
                <a:cs typeface="Arial"/>
                <a:sym typeface="Arial"/>
              </a:rPr>
              <a:t>availability of such	platforms, these issues will be resolved.</a:t>
            </a:r>
            <a:endParaRPr sz="195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2024-01-19T14:39:45Z</dcterms:created>
  <dc:creator>LENOVO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2023-07-29T00:00:00Z</vt:filetime>
  </property>
  <property fmtid="{D5CDD505-2E9C-101B-9397-08002B2CF9AE}" pid="3" name="LastSaved">
    <vt:filetime>2024-01-19T00:00:00Z</vt:filetime>
  </property>
  <property fmtid="{D5CDD505-2E9C-101B-9397-08002B2CF9AE}" pid="4" name="Producer">
    <vt:lpwstr>Microsoft: Print To PDF</vt:lpwstr>
  </property>
</Properties>
</file>